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notesMasterIdLst>
    <p:notesMasterId r:id="rId21"/>
  </p:notesMasterIdLst>
  <p:sldIdLst>
    <p:sldId id="272" r:id="rId3"/>
    <p:sldId id="286" r:id="rId4"/>
    <p:sldId id="264" r:id="rId5"/>
    <p:sldId id="278" r:id="rId6"/>
    <p:sldId id="279" r:id="rId7"/>
    <p:sldId id="280" r:id="rId8"/>
    <p:sldId id="281" r:id="rId9"/>
    <p:sldId id="282" r:id="rId10"/>
    <p:sldId id="270" r:id="rId11"/>
    <p:sldId id="257" r:id="rId12"/>
    <p:sldId id="271" r:id="rId13"/>
    <p:sldId id="283" r:id="rId14"/>
    <p:sldId id="284" r:id="rId15"/>
    <p:sldId id="285" r:id="rId16"/>
    <p:sldId id="258" r:id="rId17"/>
    <p:sldId id="269" r:id="rId18"/>
    <p:sldId id="260" r:id="rId19"/>
    <p:sldId id="259" r:id="rId20"/>
  </p:sldIdLst>
  <p:sldSz cx="42976800" cy="24688800"/>
  <p:notesSz cx="32918400" cy="5120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1pPr>
    <a:lvl2pPr marL="386654" algn="l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2pPr>
    <a:lvl3pPr marL="773308" algn="l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3pPr>
    <a:lvl4pPr marL="1159962" algn="l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4pPr>
    <a:lvl5pPr marL="1546616" algn="l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5pPr>
    <a:lvl6pPr marL="1933270" algn="l" defTabSz="773308" rtl="0" eaLnBrk="1" latinLnBrk="0" hangingPunct="1">
      <a:defRPr sz="2700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6pPr>
    <a:lvl7pPr marL="2319924" algn="l" defTabSz="773308" rtl="0" eaLnBrk="1" latinLnBrk="0" hangingPunct="1">
      <a:defRPr sz="2700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7pPr>
    <a:lvl8pPr marL="2706578" algn="l" defTabSz="773308" rtl="0" eaLnBrk="1" latinLnBrk="0" hangingPunct="1">
      <a:defRPr sz="2700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8pPr>
    <a:lvl9pPr marL="3093232" algn="l" defTabSz="773308" rtl="0" eaLnBrk="1" latinLnBrk="0" hangingPunct="1">
      <a:defRPr sz="2700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7">
          <p15:clr>
            <a:srgbClr val="A4A3A4"/>
          </p15:clr>
        </p15:guide>
        <p15:guide id="2" orient="horz" pos="17178">
          <p15:clr>
            <a:srgbClr val="A4A3A4"/>
          </p15:clr>
        </p15:guide>
        <p15:guide id="3" orient="horz" pos="3263">
          <p15:clr>
            <a:srgbClr val="A4A3A4"/>
          </p15:clr>
        </p15:guide>
        <p15:guide id="4" orient="horz" pos="1863">
          <p15:clr>
            <a:srgbClr val="A4A3A4"/>
          </p15:clr>
        </p15:guide>
        <p15:guide id="5" pos="5991">
          <p15:clr>
            <a:srgbClr val="A4A3A4"/>
          </p15:clr>
        </p15:guide>
        <p15:guide id="6" pos="7127">
          <p15:clr>
            <a:srgbClr val="A4A3A4"/>
          </p15:clr>
        </p15:guide>
        <p15:guide id="7" pos="15175">
          <p15:clr>
            <a:srgbClr val="A4A3A4"/>
          </p15:clr>
        </p15:guide>
        <p15:guide id="8" pos="25936">
          <p15:clr>
            <a:srgbClr val="A4A3A4"/>
          </p15:clr>
        </p15:guide>
        <p15:guide id="9" pos="-1347">
          <p15:clr>
            <a:srgbClr val="A4A3A4"/>
          </p15:clr>
        </p15:guide>
        <p15:guide id="10" pos="16364">
          <p15:clr>
            <a:srgbClr val="A4A3A4"/>
          </p15:clr>
        </p15:guide>
        <p15:guide id="11" pos="24803">
          <p15:clr>
            <a:srgbClr val="A4A3A4"/>
          </p15:clr>
        </p15:guide>
        <p15:guide id="12" pos="33328">
          <p15:clr>
            <a:srgbClr val="A4A3A4"/>
          </p15:clr>
        </p15:guide>
        <p15:guide id="13" orient="horz" pos="537">
          <p15:clr>
            <a:srgbClr val="A4A3A4"/>
          </p15:clr>
        </p15:guide>
        <p15:guide id="14" orient="horz" pos="14724">
          <p15:clr>
            <a:srgbClr val="A4A3A4"/>
          </p15:clr>
        </p15:guide>
        <p15:guide id="15" orient="horz" pos="2797">
          <p15:clr>
            <a:srgbClr val="A4A3A4"/>
          </p15:clr>
        </p15:guide>
        <p15:guide id="16" orient="horz" pos="1597">
          <p15:clr>
            <a:srgbClr val="A4A3A4"/>
          </p15:clr>
        </p15:guide>
        <p15:guide id="17" pos="5028">
          <p15:clr>
            <a:srgbClr val="A4A3A4"/>
          </p15:clr>
        </p15:guide>
        <p15:guide id="18" pos="5982">
          <p15:clr>
            <a:srgbClr val="A4A3A4"/>
          </p15:clr>
        </p15:guide>
        <p15:guide id="19" pos="12736">
          <p15:clr>
            <a:srgbClr val="A4A3A4"/>
          </p15:clr>
        </p15:guide>
        <p15:guide id="20" pos="21768">
          <p15:clr>
            <a:srgbClr val="A4A3A4"/>
          </p15:clr>
        </p15:guide>
        <p15:guide id="21" pos="-1131">
          <p15:clr>
            <a:srgbClr val="A4A3A4"/>
          </p15:clr>
        </p15:guide>
        <p15:guide id="22" pos="13734">
          <p15:clr>
            <a:srgbClr val="A4A3A4"/>
          </p15:clr>
        </p15:guide>
        <p15:guide id="23" pos="20817">
          <p15:clr>
            <a:srgbClr val="A4A3A4"/>
          </p15:clr>
        </p15:guide>
        <p15:guide id="24" pos="279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FFFF"/>
    <a:srgbClr val="EBE9AB"/>
    <a:srgbClr val="FFFFE1"/>
    <a:srgbClr val="FFF3F3"/>
    <a:srgbClr val="800040"/>
    <a:srgbClr val="004080"/>
    <a:srgbClr val="FF6FCF"/>
    <a:srgbClr val="CDCD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4468" autoAdjust="0"/>
    <p:restoredTop sz="84203" autoAdjust="0"/>
  </p:normalViewPr>
  <p:slideViewPr>
    <p:cSldViewPr snapToGrid="0">
      <p:cViewPr varScale="1">
        <p:scale>
          <a:sx n="32" d="100"/>
          <a:sy n="32" d="100"/>
        </p:scale>
        <p:origin x="1074" y="126"/>
      </p:cViewPr>
      <p:guideLst>
        <p:guide orient="horz" pos="627"/>
        <p:guide orient="horz" pos="17178"/>
        <p:guide orient="horz" pos="3263"/>
        <p:guide orient="horz" pos="1863"/>
        <p:guide pos="5991"/>
        <p:guide pos="7127"/>
        <p:guide pos="15175"/>
        <p:guide pos="25936"/>
        <p:guide pos="-1347"/>
        <p:guide pos="16364"/>
        <p:guide pos="24803"/>
        <p:guide pos="33328"/>
        <p:guide orient="horz" pos="537"/>
        <p:guide orient="horz" pos="14724"/>
        <p:guide orient="horz" pos="2797"/>
        <p:guide orient="horz" pos="1597"/>
        <p:guide pos="5028"/>
        <p:guide pos="5982"/>
        <p:guide pos="12736"/>
        <p:guide pos="21768"/>
        <p:guide pos="-1131"/>
        <p:guide pos="13734"/>
        <p:guide pos="20817"/>
        <p:guide pos="279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4265275" cy="25606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Helvetica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8646775" y="0"/>
            <a:ext cx="14263688" cy="2560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386EC340-4A10-4936-813C-0CBD763FDEE2}" type="datetime1">
              <a:rPr lang="en-US" altLang="en-US"/>
              <a:pPr>
                <a:defRPr/>
              </a:pPr>
              <a:t>4/9/2019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54000" y="3840163"/>
            <a:ext cx="33426400" cy="19202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92475" y="24323675"/>
            <a:ext cx="26333450" cy="2304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637825"/>
            <a:ext cx="14265275" cy="25590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Helvetica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8646775" y="48637825"/>
            <a:ext cx="14263688" cy="25590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D1574CB-F480-4AE8-90DA-E14753DE3F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390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86654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-111" charset="-128"/>
      </a:defRPr>
    </a:lvl1pPr>
    <a:lvl2pPr marL="386654" algn="l" defTabSz="386654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773308" algn="l" defTabSz="386654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159962" algn="l" defTabSz="386654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546616" algn="l" defTabSz="386654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1933270" algn="l" defTabSz="38665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19924" algn="l" defTabSz="38665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06578" algn="l" defTabSz="38665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93232" algn="l" defTabSz="38665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4000" y="3840163"/>
            <a:ext cx="33426400" cy="19202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3866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9C8C1-6FFA-489D-B5B5-D7666ED433D9}" type="slidenum">
              <a:rPr lang="en-US" altLang="en-US" smtClean="0">
                <a:latin typeface="Helvetica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2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2996" y="7670006"/>
            <a:ext cx="36530813" cy="52911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5989" y="13989847"/>
            <a:ext cx="30084827" cy="6310312"/>
          </a:xfrm>
        </p:spPr>
        <p:txBody>
          <a:bodyPr/>
          <a:lstStyle>
            <a:lvl1pPr marL="0" indent="0" algn="ctr">
              <a:buNone/>
              <a:defRPr/>
            </a:lvl1pPr>
            <a:lvl2pPr marL="338315" indent="0" algn="ctr">
              <a:buNone/>
              <a:defRPr/>
            </a:lvl2pPr>
            <a:lvl3pPr marL="676628" indent="0" algn="ctr">
              <a:buNone/>
              <a:defRPr/>
            </a:lvl3pPr>
            <a:lvl4pPr marL="1014942" indent="0" algn="ctr">
              <a:buNone/>
              <a:defRPr/>
            </a:lvl4pPr>
            <a:lvl5pPr marL="1353255" indent="0" algn="ctr">
              <a:buNone/>
              <a:defRPr/>
            </a:lvl5pPr>
            <a:lvl6pPr marL="1691570" indent="0" algn="ctr">
              <a:buNone/>
              <a:defRPr/>
            </a:lvl6pPr>
            <a:lvl7pPr marL="2029883" indent="0" algn="ctr">
              <a:buNone/>
              <a:defRPr/>
            </a:lvl7pPr>
            <a:lvl8pPr marL="2368198" indent="0" algn="ctr">
              <a:buNone/>
              <a:defRPr/>
            </a:lvl8pPr>
            <a:lvl9pPr marL="27065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D1E1B-1B32-425C-AD85-EC5B04C661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4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30444-683C-4B29-824D-B3C7F12656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878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21771" y="2194326"/>
            <a:ext cx="9132037" cy="197512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22994" y="2194326"/>
            <a:ext cx="27270870" cy="197512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88221-24F6-452C-B519-87DC21A150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57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2FC90-60D6-4A64-9D71-835CA2C3B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68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871" y="15865082"/>
            <a:ext cx="36530813" cy="4902993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871" y="10464404"/>
            <a:ext cx="36530813" cy="5400675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315" indent="0">
              <a:buNone/>
              <a:defRPr sz="1300"/>
            </a:lvl2pPr>
            <a:lvl3pPr marL="676628" indent="0">
              <a:buNone/>
              <a:defRPr sz="1200"/>
            </a:lvl3pPr>
            <a:lvl4pPr marL="1014942" indent="0">
              <a:buNone/>
              <a:defRPr sz="1000"/>
            </a:lvl4pPr>
            <a:lvl5pPr marL="1353255" indent="0">
              <a:buNone/>
              <a:defRPr sz="1000"/>
            </a:lvl5pPr>
            <a:lvl6pPr marL="1691570" indent="0">
              <a:buNone/>
              <a:defRPr sz="1000"/>
            </a:lvl6pPr>
            <a:lvl7pPr marL="2029883" indent="0">
              <a:buNone/>
              <a:defRPr sz="1000"/>
            </a:lvl7pPr>
            <a:lvl8pPr marL="2368198" indent="0">
              <a:buNone/>
              <a:defRPr sz="1000"/>
            </a:lvl8pPr>
            <a:lvl9pPr marL="27065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E5D8A-8B44-432E-A3CF-1B92B957C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61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22995" y="7133036"/>
            <a:ext cx="18201452" cy="1481256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552355" y="7133036"/>
            <a:ext cx="18201454" cy="1481256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131F-C934-4B98-9561-B1ABA36B67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82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109" y="988219"/>
            <a:ext cx="38678587" cy="411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9108" y="5526882"/>
            <a:ext cx="18988882" cy="230266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315" indent="0">
              <a:buNone/>
              <a:defRPr sz="1500" b="1"/>
            </a:lvl2pPr>
            <a:lvl3pPr marL="676628" indent="0">
              <a:buNone/>
              <a:defRPr sz="1300" b="1"/>
            </a:lvl3pPr>
            <a:lvl4pPr marL="1014942" indent="0">
              <a:buNone/>
              <a:defRPr sz="1200" b="1"/>
            </a:lvl4pPr>
            <a:lvl5pPr marL="1353255" indent="0">
              <a:buNone/>
              <a:defRPr sz="1200" b="1"/>
            </a:lvl5pPr>
            <a:lvl6pPr marL="1691570" indent="0">
              <a:buNone/>
              <a:defRPr sz="1200" b="1"/>
            </a:lvl6pPr>
            <a:lvl7pPr marL="2029883" indent="0">
              <a:buNone/>
              <a:defRPr sz="1200" b="1"/>
            </a:lvl7pPr>
            <a:lvl8pPr marL="2368198" indent="0">
              <a:buNone/>
              <a:defRPr sz="1200" b="1"/>
            </a:lvl8pPr>
            <a:lvl9pPr marL="270651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9108" y="7829551"/>
            <a:ext cx="18988882" cy="1422439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2150" y="5526882"/>
            <a:ext cx="18995544" cy="230266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315" indent="0">
              <a:buNone/>
              <a:defRPr sz="1500" b="1"/>
            </a:lvl2pPr>
            <a:lvl3pPr marL="676628" indent="0">
              <a:buNone/>
              <a:defRPr sz="1300" b="1"/>
            </a:lvl3pPr>
            <a:lvl4pPr marL="1014942" indent="0">
              <a:buNone/>
              <a:defRPr sz="1200" b="1"/>
            </a:lvl4pPr>
            <a:lvl5pPr marL="1353255" indent="0">
              <a:buNone/>
              <a:defRPr sz="1200" b="1"/>
            </a:lvl5pPr>
            <a:lvl6pPr marL="1691570" indent="0">
              <a:buNone/>
              <a:defRPr sz="1200" b="1"/>
            </a:lvl6pPr>
            <a:lvl7pPr marL="2029883" indent="0">
              <a:buNone/>
              <a:defRPr sz="1200" b="1"/>
            </a:lvl7pPr>
            <a:lvl8pPr marL="2368198" indent="0">
              <a:buNone/>
              <a:defRPr sz="1200" b="1"/>
            </a:lvl8pPr>
            <a:lvl9pPr marL="270651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2150" y="7829551"/>
            <a:ext cx="18995544" cy="1422439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2AFA5-32B1-4812-A404-81CBF19A6D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965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05F45-143B-4AF5-81A8-C3B72BCAC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14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D063D-4E9A-47EF-A6ED-C9D9FDFF01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024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108" y="983459"/>
            <a:ext cx="14139070" cy="418266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469" y="983456"/>
            <a:ext cx="24025225" cy="2107049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9108" y="5166124"/>
            <a:ext cx="14139070" cy="16887825"/>
          </a:xfrm>
        </p:spPr>
        <p:txBody>
          <a:bodyPr/>
          <a:lstStyle>
            <a:lvl1pPr marL="0" indent="0">
              <a:buNone/>
              <a:defRPr sz="1000"/>
            </a:lvl1pPr>
            <a:lvl2pPr marL="338315" indent="0">
              <a:buNone/>
              <a:defRPr sz="900"/>
            </a:lvl2pPr>
            <a:lvl3pPr marL="676628" indent="0">
              <a:buNone/>
              <a:defRPr sz="700"/>
            </a:lvl3pPr>
            <a:lvl4pPr marL="1014942" indent="0">
              <a:buNone/>
              <a:defRPr sz="700"/>
            </a:lvl4pPr>
            <a:lvl5pPr marL="1353255" indent="0">
              <a:buNone/>
              <a:defRPr sz="700"/>
            </a:lvl5pPr>
            <a:lvl6pPr marL="1691570" indent="0">
              <a:buNone/>
              <a:defRPr sz="700"/>
            </a:lvl6pPr>
            <a:lvl7pPr marL="2029883" indent="0">
              <a:buNone/>
              <a:defRPr sz="700"/>
            </a:lvl7pPr>
            <a:lvl8pPr marL="2368198" indent="0">
              <a:buNone/>
              <a:defRPr sz="700"/>
            </a:lvl8pPr>
            <a:lvl9pPr marL="270651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4A173-47ED-441B-87DC-CDDE74FF5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05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220" y="17281926"/>
            <a:ext cx="25786613" cy="204073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220" y="2206230"/>
            <a:ext cx="25786613" cy="14812565"/>
          </a:xfrm>
        </p:spPr>
        <p:txBody>
          <a:bodyPr/>
          <a:lstStyle>
            <a:lvl1pPr marL="0" indent="0">
              <a:buNone/>
              <a:defRPr sz="2400"/>
            </a:lvl1pPr>
            <a:lvl2pPr marL="338315" indent="0">
              <a:buNone/>
              <a:defRPr sz="2100"/>
            </a:lvl2pPr>
            <a:lvl3pPr marL="676628" indent="0">
              <a:buNone/>
              <a:defRPr sz="1800"/>
            </a:lvl3pPr>
            <a:lvl4pPr marL="1014942" indent="0">
              <a:buNone/>
              <a:defRPr sz="1500"/>
            </a:lvl4pPr>
            <a:lvl5pPr marL="1353255" indent="0">
              <a:buNone/>
              <a:defRPr sz="1500"/>
            </a:lvl5pPr>
            <a:lvl6pPr marL="1691570" indent="0">
              <a:buNone/>
              <a:defRPr sz="1500"/>
            </a:lvl6pPr>
            <a:lvl7pPr marL="2029883" indent="0">
              <a:buNone/>
              <a:defRPr sz="1500"/>
            </a:lvl7pPr>
            <a:lvl8pPr marL="2368198" indent="0">
              <a:buNone/>
              <a:defRPr sz="1500"/>
            </a:lvl8pPr>
            <a:lvl9pPr marL="2706511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220" y="19322657"/>
            <a:ext cx="25786613" cy="2896791"/>
          </a:xfrm>
        </p:spPr>
        <p:txBody>
          <a:bodyPr/>
          <a:lstStyle>
            <a:lvl1pPr marL="0" indent="0">
              <a:buNone/>
              <a:defRPr sz="1000"/>
            </a:lvl1pPr>
            <a:lvl2pPr marL="338315" indent="0">
              <a:buNone/>
              <a:defRPr sz="900"/>
            </a:lvl2pPr>
            <a:lvl3pPr marL="676628" indent="0">
              <a:buNone/>
              <a:defRPr sz="700"/>
            </a:lvl3pPr>
            <a:lvl4pPr marL="1014942" indent="0">
              <a:buNone/>
              <a:defRPr sz="700"/>
            </a:lvl4pPr>
            <a:lvl5pPr marL="1353255" indent="0">
              <a:buNone/>
              <a:defRPr sz="700"/>
            </a:lvl5pPr>
            <a:lvl6pPr marL="1691570" indent="0">
              <a:buNone/>
              <a:defRPr sz="700"/>
            </a:lvl6pPr>
            <a:lvl7pPr marL="2029883" indent="0">
              <a:buNone/>
              <a:defRPr sz="700"/>
            </a:lvl7pPr>
            <a:lvl8pPr marL="2368198" indent="0">
              <a:buNone/>
              <a:defRPr sz="700"/>
            </a:lvl8pPr>
            <a:lvl9pPr marL="270651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CE9BB-933A-4A72-917A-6D48A7EFB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982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22994" y="2194833"/>
            <a:ext cx="3653214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4671" tIns="172336" rIns="344671" bIns="172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994" y="7132865"/>
            <a:ext cx="36532145" cy="1481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4671" tIns="172336" rIns="344671" bIns="1723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22994" y="22493969"/>
            <a:ext cx="8953500" cy="164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44671" tIns="172336" rIns="344671" bIns="17233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46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85339" y="22493969"/>
            <a:ext cx="13607455" cy="164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44671" tIns="172336" rIns="344671" bIns="17233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46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801639" y="22493969"/>
            <a:ext cx="8953500" cy="164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44671" tIns="172336" rIns="344671" bIns="17233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46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9240A86-AAA5-4C82-B0ED-1EDDD547C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015364" rtl="0" eaLnBrk="0" fontAlgn="base" hangingPunct="0">
        <a:spcBef>
          <a:spcPct val="0"/>
        </a:spcBef>
        <a:spcAft>
          <a:spcPct val="0"/>
        </a:spcAft>
        <a:defRPr sz="145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pitchFamily="-65" charset="-128"/>
        </a:defRPr>
      </a:lvl1pPr>
      <a:lvl2pPr algn="ctr" defTabSz="3015364" rtl="0" eaLnBrk="0" fontAlgn="base" hangingPunct="0">
        <a:spcBef>
          <a:spcPct val="0"/>
        </a:spcBef>
        <a:spcAft>
          <a:spcPct val="0"/>
        </a:spcAft>
        <a:defRPr sz="14500">
          <a:solidFill>
            <a:schemeClr val="tx2"/>
          </a:solidFill>
          <a:latin typeface="Times New Roman" pitchFamily="-65" charset="0"/>
          <a:ea typeface="MS PGothic" panose="020B0600070205080204" pitchFamily="34" charset="-128"/>
          <a:cs typeface="ＭＳ Ｐゴシック" pitchFamily="-65" charset="-128"/>
        </a:defRPr>
      </a:lvl2pPr>
      <a:lvl3pPr algn="ctr" defTabSz="3015364" rtl="0" eaLnBrk="0" fontAlgn="base" hangingPunct="0">
        <a:spcBef>
          <a:spcPct val="0"/>
        </a:spcBef>
        <a:spcAft>
          <a:spcPct val="0"/>
        </a:spcAft>
        <a:defRPr sz="14500">
          <a:solidFill>
            <a:schemeClr val="tx2"/>
          </a:solidFill>
          <a:latin typeface="Times New Roman" pitchFamily="-65" charset="0"/>
          <a:ea typeface="MS PGothic" panose="020B0600070205080204" pitchFamily="34" charset="-128"/>
          <a:cs typeface="ＭＳ Ｐゴシック" pitchFamily="-65" charset="-128"/>
        </a:defRPr>
      </a:lvl3pPr>
      <a:lvl4pPr algn="ctr" defTabSz="3015364" rtl="0" eaLnBrk="0" fontAlgn="base" hangingPunct="0">
        <a:spcBef>
          <a:spcPct val="0"/>
        </a:spcBef>
        <a:spcAft>
          <a:spcPct val="0"/>
        </a:spcAft>
        <a:defRPr sz="14500">
          <a:solidFill>
            <a:schemeClr val="tx2"/>
          </a:solidFill>
          <a:latin typeface="Times New Roman" pitchFamily="-65" charset="0"/>
          <a:ea typeface="MS PGothic" panose="020B0600070205080204" pitchFamily="34" charset="-128"/>
          <a:cs typeface="ＭＳ Ｐゴシック" pitchFamily="-65" charset="-128"/>
        </a:defRPr>
      </a:lvl4pPr>
      <a:lvl5pPr algn="ctr" defTabSz="3015364" rtl="0" eaLnBrk="0" fontAlgn="base" hangingPunct="0">
        <a:spcBef>
          <a:spcPct val="0"/>
        </a:spcBef>
        <a:spcAft>
          <a:spcPct val="0"/>
        </a:spcAft>
        <a:defRPr sz="14500">
          <a:solidFill>
            <a:schemeClr val="tx2"/>
          </a:solidFill>
          <a:latin typeface="Times New Roman" pitchFamily="-65" charset="0"/>
          <a:ea typeface="MS PGothic" panose="020B0600070205080204" pitchFamily="34" charset="-128"/>
          <a:cs typeface="ＭＳ Ｐゴシック" pitchFamily="-65" charset="-128"/>
        </a:defRPr>
      </a:lvl5pPr>
      <a:lvl6pPr marL="338315" algn="ctr" defTabSz="3015458" rtl="0" fontAlgn="base">
        <a:spcBef>
          <a:spcPct val="0"/>
        </a:spcBef>
        <a:spcAft>
          <a:spcPct val="0"/>
        </a:spcAft>
        <a:defRPr sz="14500">
          <a:solidFill>
            <a:schemeClr val="tx2"/>
          </a:solidFill>
          <a:latin typeface="Times New Roman" pitchFamily="-65" charset="0"/>
        </a:defRPr>
      </a:lvl6pPr>
      <a:lvl7pPr marL="676628" algn="ctr" defTabSz="3015458" rtl="0" fontAlgn="base">
        <a:spcBef>
          <a:spcPct val="0"/>
        </a:spcBef>
        <a:spcAft>
          <a:spcPct val="0"/>
        </a:spcAft>
        <a:defRPr sz="14500">
          <a:solidFill>
            <a:schemeClr val="tx2"/>
          </a:solidFill>
          <a:latin typeface="Times New Roman" pitchFamily="-65" charset="0"/>
        </a:defRPr>
      </a:lvl7pPr>
      <a:lvl8pPr marL="1014942" algn="ctr" defTabSz="3015458" rtl="0" fontAlgn="base">
        <a:spcBef>
          <a:spcPct val="0"/>
        </a:spcBef>
        <a:spcAft>
          <a:spcPct val="0"/>
        </a:spcAft>
        <a:defRPr sz="14500">
          <a:solidFill>
            <a:schemeClr val="tx2"/>
          </a:solidFill>
          <a:latin typeface="Times New Roman" pitchFamily="-65" charset="0"/>
        </a:defRPr>
      </a:lvl8pPr>
      <a:lvl9pPr marL="1353255" algn="ctr" defTabSz="3015458" rtl="0" fontAlgn="base">
        <a:spcBef>
          <a:spcPct val="0"/>
        </a:spcBef>
        <a:spcAft>
          <a:spcPct val="0"/>
        </a:spcAft>
        <a:defRPr sz="14500">
          <a:solidFill>
            <a:schemeClr val="tx2"/>
          </a:solidFill>
          <a:latin typeface="Times New Roman" pitchFamily="-65" charset="0"/>
        </a:defRPr>
      </a:lvl9pPr>
    </p:titleStyle>
    <p:bodyStyle>
      <a:lvl1pPr marL="1130426" indent="-1130426" algn="l" defTabSz="3015364" rtl="0" eaLnBrk="0" fontAlgn="base" hangingPunct="0">
        <a:spcBef>
          <a:spcPct val="20000"/>
        </a:spcBef>
        <a:spcAft>
          <a:spcPct val="0"/>
        </a:spcAft>
        <a:buChar char="•"/>
        <a:defRPr sz="106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65" charset="-128"/>
        </a:defRPr>
      </a:lvl1pPr>
      <a:lvl2pPr marL="2450152" indent="-941127" algn="l" defTabSz="3015364" rtl="0" eaLnBrk="0" fontAlgn="base" hangingPunct="0">
        <a:spcBef>
          <a:spcPct val="20000"/>
        </a:spcBef>
        <a:spcAft>
          <a:spcPct val="0"/>
        </a:spcAft>
        <a:buChar char="–"/>
        <a:defRPr sz="92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3768535" indent="-753170" algn="l" defTabSz="3015364" rtl="0" eaLnBrk="0" fontAlgn="base" hangingPunct="0">
        <a:spcBef>
          <a:spcPct val="20000"/>
        </a:spcBef>
        <a:spcAft>
          <a:spcPct val="0"/>
        </a:spcAft>
        <a:buChar char="•"/>
        <a:defRPr sz="79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5277560" indent="-753170" algn="l" defTabSz="3015364" rtl="0" eaLnBrk="0" fontAlgn="base" hangingPunct="0">
        <a:spcBef>
          <a:spcPct val="20000"/>
        </a:spcBef>
        <a:spcAft>
          <a:spcPct val="0"/>
        </a:spcAft>
        <a:buChar char="–"/>
        <a:defRPr sz="65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6783899" indent="-751827" algn="l" defTabSz="3015364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7123385" indent="-752984" algn="l" defTabSz="3015458" rtl="0" fontAlgn="base">
        <a:spcBef>
          <a:spcPct val="20000"/>
        </a:spcBef>
        <a:spcAft>
          <a:spcPct val="0"/>
        </a:spcAft>
        <a:buChar char="»"/>
        <a:defRPr sz="6600">
          <a:solidFill>
            <a:schemeClr val="tx1"/>
          </a:solidFill>
          <a:latin typeface="+mn-lt"/>
          <a:ea typeface="ＭＳ Ｐゴシック" pitchFamily="-65" charset="-128"/>
        </a:defRPr>
      </a:lvl6pPr>
      <a:lvl7pPr marL="7461700" indent="-752984" algn="l" defTabSz="3015458" rtl="0" fontAlgn="base">
        <a:spcBef>
          <a:spcPct val="20000"/>
        </a:spcBef>
        <a:spcAft>
          <a:spcPct val="0"/>
        </a:spcAft>
        <a:buChar char="»"/>
        <a:defRPr sz="6600">
          <a:solidFill>
            <a:schemeClr val="tx1"/>
          </a:solidFill>
          <a:latin typeface="+mn-lt"/>
          <a:ea typeface="ＭＳ Ｐゴシック" pitchFamily="-65" charset="-128"/>
        </a:defRPr>
      </a:lvl7pPr>
      <a:lvl8pPr marL="7800013" indent="-752984" algn="l" defTabSz="3015458" rtl="0" fontAlgn="base">
        <a:spcBef>
          <a:spcPct val="20000"/>
        </a:spcBef>
        <a:spcAft>
          <a:spcPct val="0"/>
        </a:spcAft>
        <a:buChar char="»"/>
        <a:defRPr sz="6600">
          <a:solidFill>
            <a:schemeClr val="tx1"/>
          </a:solidFill>
          <a:latin typeface="+mn-lt"/>
          <a:ea typeface="ＭＳ Ｐゴシック" pitchFamily="-65" charset="-128"/>
        </a:defRPr>
      </a:lvl8pPr>
      <a:lvl9pPr marL="8138328" indent="-752984" algn="l" defTabSz="3015458" rtl="0" fontAlgn="base">
        <a:spcBef>
          <a:spcPct val="20000"/>
        </a:spcBef>
        <a:spcAft>
          <a:spcPct val="0"/>
        </a:spcAft>
        <a:buChar char="»"/>
        <a:defRPr sz="66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383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8315" algn="l" defTabSz="3383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28" algn="l" defTabSz="3383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4942" algn="l" defTabSz="3383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53255" algn="l" defTabSz="3383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570" algn="l" defTabSz="3383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29883" algn="l" defTabSz="3383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68198" algn="l" defTabSz="3383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06511" algn="l" defTabSz="3383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18" Type="http://schemas.openxmlformats.org/officeDocument/2006/relationships/image" Target="../media/image16.tiff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tiff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image" Target="../media/image3.tiff"/><Relationship Id="rId15" Type="http://schemas.openxmlformats.org/officeDocument/2006/relationships/image" Target="../media/image13.tiff"/><Relationship Id="rId10" Type="http://schemas.openxmlformats.org/officeDocument/2006/relationships/image" Target="../media/image8.tiff"/><Relationship Id="rId19" Type="http://schemas.openxmlformats.org/officeDocument/2006/relationships/image" Target="../media/image17.tiff"/><Relationship Id="rId4" Type="http://schemas.openxmlformats.org/officeDocument/2006/relationships/image" Target="../media/image2.png"/><Relationship Id="rId9" Type="http://schemas.openxmlformats.org/officeDocument/2006/relationships/image" Target="../media/image7.tiff"/><Relationship Id="rId14" Type="http://schemas.openxmlformats.org/officeDocument/2006/relationships/image" Target="../media/image1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t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9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1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3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8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2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1.pn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iff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21742400" y="16332794"/>
            <a:ext cx="10739967" cy="7721006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905500"/>
            <a:ext cx="21945600" cy="943956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91440" anchor="b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  <a:buNone/>
            </a:pPr>
            <a:r>
              <a:rPr lang="en-US" sz="2800" dirty="0">
                <a:latin typeface="Arial"/>
                <a:cs typeface="Arial"/>
              </a:rPr>
              <a:t>ACC: Anterior Cingulate. dlPFC: Dorsolateral Prefrontal. NAc: </a:t>
            </a:r>
            <a:r>
              <a:rPr lang="en-US" sz="2800" dirty="0" err="1">
                <a:latin typeface="Arial"/>
                <a:cs typeface="Arial"/>
              </a:rPr>
              <a:t>Nulceus</a:t>
            </a:r>
            <a:r>
              <a:rPr lang="en-US" sz="2800" dirty="0">
                <a:latin typeface="Arial"/>
                <a:cs typeface="Arial"/>
              </a:rPr>
              <a:t> Accumbens. SN: Substantia Nigra. VTA: Ventral Tegmental Area. </a:t>
            </a:r>
          </a:p>
        </p:txBody>
      </p:sp>
      <p:sp>
        <p:nvSpPr>
          <p:cNvPr id="2057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2358"/>
            <a:ext cx="219456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RESULTS: WHOLE-BRAIN HABENULA CONNECTIVITY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3087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403" y="7162768"/>
            <a:ext cx="3746912" cy="297111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200" y="7162428"/>
            <a:ext cx="4114163" cy="29718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284" y="7160615"/>
            <a:ext cx="4045179" cy="29718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050" y="7161351"/>
            <a:ext cx="3677843" cy="296972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359" y="7160615"/>
            <a:ext cx="2975715" cy="297179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697" y="7160614"/>
            <a:ext cx="2940843" cy="29718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11028305"/>
            <a:ext cx="3743865" cy="2968703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165" y="11028450"/>
            <a:ext cx="4109474" cy="2968412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582" y="11036557"/>
            <a:ext cx="3677119" cy="2969136"/>
          </a:xfrm>
          <a:prstGeom prst="rect">
            <a:avLst/>
          </a:prstGeom>
          <a:ln>
            <a:noFill/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633" y="11035033"/>
            <a:ext cx="4037114" cy="2965874"/>
          </a:xfrm>
          <a:prstGeom prst="rect">
            <a:avLst/>
          </a:prstGeom>
          <a:ln>
            <a:noFill/>
          </a:ln>
        </p:spPr>
      </p:pic>
      <p:pic>
        <p:nvPicPr>
          <p:cNvPr id="53" name="Picture 52" descr="hcp_S_x0_p05.tif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198" y="11024641"/>
            <a:ext cx="2975715" cy="2971800"/>
          </a:xfrm>
          <a:prstGeom prst="rect">
            <a:avLst/>
          </a:prstGeom>
          <a:ln>
            <a:noFill/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99" y="11028874"/>
            <a:ext cx="2940844" cy="2971800"/>
          </a:xfrm>
          <a:prstGeom prst="rect">
            <a:avLst/>
          </a:prstGeom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15499892" y="6557073"/>
            <a:ext cx="120034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latin typeface="Arial"/>
                <a:cs typeface="Arial"/>
              </a:rPr>
              <a:t>Combined Healthy + Clinical Adolescents (N=64, </a:t>
            </a:r>
            <a:r>
              <a:rPr lang="en-US" sz="3000" b="1" i="1" dirty="0">
                <a:latin typeface="Arial"/>
                <a:cs typeface="Arial"/>
              </a:rPr>
              <a:t>p</a:t>
            </a:r>
            <a:r>
              <a:rPr lang="en-US" sz="3000" b="1" i="1" baseline="-25000" dirty="0">
                <a:latin typeface="Arial"/>
                <a:cs typeface="Arial"/>
              </a:rPr>
              <a:t>TFCE-FWE</a:t>
            </a:r>
            <a:r>
              <a:rPr lang="en-US" sz="3000" b="1" i="1" dirty="0">
                <a:latin typeface="Arial"/>
                <a:cs typeface="Arial"/>
              </a:rPr>
              <a:t> </a:t>
            </a:r>
            <a:r>
              <a:rPr lang="en-US" sz="3000" b="1" dirty="0">
                <a:latin typeface="Arial"/>
                <a:cs typeface="Arial"/>
              </a:rPr>
              <a:t>&lt; 0.05)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7482834" y="10448933"/>
            <a:ext cx="81730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latin typeface="Arial"/>
                <a:cs typeface="Arial"/>
              </a:rPr>
              <a:t>Healthy HCP Adults</a:t>
            </a:r>
            <a:r>
              <a:rPr lang="en-US" sz="3000" b="1" baseline="30000" dirty="0">
                <a:latin typeface="Arial"/>
                <a:cs typeface="Arial"/>
              </a:rPr>
              <a:t>5</a:t>
            </a:r>
            <a:r>
              <a:rPr lang="en-US" sz="3000" b="1" dirty="0">
                <a:latin typeface="Arial"/>
                <a:cs typeface="Arial"/>
              </a:rPr>
              <a:t> (N=68, </a:t>
            </a:r>
            <a:r>
              <a:rPr lang="en-US" sz="3000" b="1" i="1" dirty="0">
                <a:latin typeface="Arial"/>
                <a:cs typeface="Arial"/>
              </a:rPr>
              <a:t>p</a:t>
            </a:r>
            <a:r>
              <a:rPr lang="en-US" sz="3000" b="1" i="1" baseline="-25000" dirty="0">
                <a:latin typeface="Arial"/>
                <a:cs typeface="Arial"/>
              </a:rPr>
              <a:t>TFCE-FWE</a:t>
            </a:r>
            <a:r>
              <a:rPr lang="en-US" sz="3000" b="1" i="1" dirty="0">
                <a:latin typeface="Arial"/>
                <a:cs typeface="Arial"/>
              </a:rPr>
              <a:t> </a:t>
            </a:r>
            <a:r>
              <a:rPr lang="en-US" sz="3000" b="1" dirty="0">
                <a:latin typeface="Arial"/>
                <a:cs typeface="Arial"/>
              </a:rPr>
              <a:t>&lt; 0.05)</a:t>
            </a:r>
            <a:endParaRPr lang="en-US" sz="3000" b="1" baseline="30000" dirty="0">
              <a:latin typeface="Arial"/>
              <a:cs typeface="Arial"/>
            </a:endParaRPr>
          </a:p>
        </p:txBody>
      </p:sp>
      <p:pic>
        <p:nvPicPr>
          <p:cNvPr id="57" name="Picture 56"/>
          <p:cNvPicPr>
            <a:picLocks/>
          </p:cNvPicPr>
          <p:nvPr/>
        </p:nvPicPr>
        <p:blipFill rotWithShape="1">
          <a:blip r:embed="rId17"/>
          <a:srcRect l="1515" t="97506" r="73583" b="742"/>
          <a:stretch/>
        </p:blipFill>
        <p:spPr>
          <a:xfrm>
            <a:off x="17763065" y="14291675"/>
            <a:ext cx="7569200" cy="427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8" name="TextBox 57"/>
          <p:cNvSpPr txBox="1"/>
          <p:nvPr/>
        </p:nvSpPr>
        <p:spPr>
          <a:xfrm>
            <a:off x="16950270" y="14261536"/>
            <a:ext cx="905933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>
                <a:latin typeface="Arial"/>
                <a:cs typeface="Arial"/>
              </a:rPr>
              <a:t>-4				 </a:t>
            </a:r>
            <a:r>
              <a:rPr lang="en-US" sz="3000" b="1" i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3000" b="1" dirty="0">
                <a:solidFill>
                  <a:srgbClr val="FFFFFF"/>
                </a:solidFill>
                <a:latin typeface="Arial"/>
                <a:cs typeface="Arial"/>
              </a:rPr>
              <a:t>-stat				</a:t>
            </a:r>
            <a:r>
              <a:rPr lang="en-US" sz="3000" b="1" dirty="0">
                <a:latin typeface="Arial"/>
                <a:cs typeface="Arial"/>
              </a:rPr>
              <a:t>7</a:t>
            </a:r>
            <a:endParaRPr lang="en-US" sz="3000" b="1" i="1" dirty="0">
              <a:latin typeface="Arial"/>
              <a:cs typeface="Arial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11279715" y="13520197"/>
            <a:ext cx="448736" cy="66886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 w="med" len="sm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0953884" y="13894103"/>
            <a:ext cx="1028558" cy="55399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Anterior</a:t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Insula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14833599" y="13124381"/>
            <a:ext cx="177800" cy="939799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triangle" w="med" len="sm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4105469" y="13665503"/>
            <a:ext cx="1608666" cy="55399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Primary</a:t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Visual Cortex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25696334" y="12260781"/>
            <a:ext cx="499534" cy="49953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 w="med" len="sm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5400006" y="12655853"/>
            <a:ext cx="1354662" cy="27699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Dorsal ACC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H="1" flipV="1">
            <a:off x="20381382" y="13403780"/>
            <a:ext cx="649819" cy="217273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20146434" y="12940232"/>
            <a:ext cx="884767" cy="680821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 flipV="1">
            <a:off x="20101984" y="12508432"/>
            <a:ext cx="929217" cy="1112621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19124082" y="12108382"/>
            <a:ext cx="338667" cy="317498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18664769" y="12281203"/>
            <a:ext cx="472013" cy="27699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VTA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 flipH="1">
            <a:off x="19568585" y="11225730"/>
            <a:ext cx="387347" cy="9525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0569769" y="13595653"/>
            <a:ext cx="859363" cy="553998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Raphe</a:t>
            </a:r>
          </a:p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Nuclei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9814119" y="11112803"/>
            <a:ext cx="364063" cy="276999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Hb</a:t>
            </a:r>
          </a:p>
        </p:txBody>
      </p:sp>
      <p:cxnSp>
        <p:nvCxnSpPr>
          <p:cNvPr id="129" name="Straight Arrow Connector 128"/>
          <p:cNvCxnSpPr/>
          <p:nvPr/>
        </p:nvCxnSpPr>
        <p:spPr>
          <a:xfrm flipV="1">
            <a:off x="29209999" y="12861914"/>
            <a:ext cx="643468" cy="1159933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triangle" w="med" len="sm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H="1">
            <a:off x="31978600" y="11225730"/>
            <a:ext cx="88900" cy="80645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 w="med" len="sm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31648408" y="11114919"/>
            <a:ext cx="728123" cy="27699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dlPFC</a:t>
            </a:r>
          </a:p>
        </p:txBody>
      </p:sp>
      <p:cxnSp>
        <p:nvCxnSpPr>
          <p:cNvPr id="154" name="Straight Arrow Connector 153"/>
          <p:cNvCxnSpPr/>
          <p:nvPr/>
        </p:nvCxnSpPr>
        <p:spPr>
          <a:xfrm>
            <a:off x="23054732" y="11210913"/>
            <a:ext cx="1" cy="931335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22804969" y="11074704"/>
            <a:ext cx="499445" cy="27699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VTA</a:t>
            </a:r>
          </a:p>
        </p:txBody>
      </p:sp>
      <p:cxnSp>
        <p:nvCxnSpPr>
          <p:cNvPr id="160" name="Straight Arrow Connector 159"/>
          <p:cNvCxnSpPr/>
          <p:nvPr/>
        </p:nvCxnSpPr>
        <p:spPr>
          <a:xfrm>
            <a:off x="23063199" y="7344470"/>
            <a:ext cx="1" cy="931335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22813436" y="7208261"/>
            <a:ext cx="499445" cy="27699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VTA</a:t>
            </a:r>
          </a:p>
        </p:txBody>
      </p:sp>
      <p:cxnSp>
        <p:nvCxnSpPr>
          <p:cNvPr id="162" name="Straight Arrow Connector 161"/>
          <p:cNvCxnSpPr/>
          <p:nvPr/>
        </p:nvCxnSpPr>
        <p:spPr>
          <a:xfrm flipV="1">
            <a:off x="11351682" y="9765934"/>
            <a:ext cx="448736" cy="66886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 w="med" len="sm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11038551" y="10120790"/>
            <a:ext cx="1001049" cy="55399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Anterior</a:t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Insula</a:t>
            </a:r>
          </a:p>
        </p:txBody>
      </p:sp>
      <p:cxnSp>
        <p:nvCxnSpPr>
          <p:cNvPr id="164" name="Straight Arrow Connector 163"/>
          <p:cNvCxnSpPr/>
          <p:nvPr/>
        </p:nvCxnSpPr>
        <p:spPr>
          <a:xfrm flipV="1">
            <a:off x="14602883" y="9332017"/>
            <a:ext cx="186267" cy="71120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triangle" w="med" len="sm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3859936" y="9786363"/>
            <a:ext cx="1608666" cy="55399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Primary</a:t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Visual Cortex</a:t>
            </a:r>
          </a:p>
        </p:txBody>
      </p:sp>
      <p:cxnSp>
        <p:nvCxnSpPr>
          <p:cNvPr id="171" name="Straight Arrow Connector 170"/>
          <p:cNvCxnSpPr/>
          <p:nvPr/>
        </p:nvCxnSpPr>
        <p:spPr>
          <a:xfrm>
            <a:off x="29057600" y="10965380"/>
            <a:ext cx="768350" cy="12700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triangle" w="med" len="sm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>
            <a:off x="29114750" y="10863780"/>
            <a:ext cx="1028700" cy="81280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triangle" w="med" len="sm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7751620" y="10706400"/>
            <a:ext cx="1553630" cy="55399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Somatomotor</a:t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Strip</a:t>
            </a:r>
          </a:p>
        </p:txBody>
      </p:sp>
      <p:cxnSp>
        <p:nvCxnSpPr>
          <p:cNvPr id="191" name="Straight Arrow Connector 190"/>
          <p:cNvCxnSpPr/>
          <p:nvPr/>
        </p:nvCxnSpPr>
        <p:spPr>
          <a:xfrm>
            <a:off x="29127450" y="6976167"/>
            <a:ext cx="984250" cy="76200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triangle" w="med" len="sm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27751620" y="6850537"/>
            <a:ext cx="1553630" cy="55399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Somatomotor</a:t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Strip</a:t>
            </a:r>
          </a:p>
        </p:txBody>
      </p:sp>
      <p:cxnSp>
        <p:nvCxnSpPr>
          <p:cNvPr id="198" name="Straight Arrow Connector 197"/>
          <p:cNvCxnSpPr/>
          <p:nvPr/>
        </p:nvCxnSpPr>
        <p:spPr>
          <a:xfrm flipV="1">
            <a:off x="29209999" y="8904451"/>
            <a:ext cx="643468" cy="1159933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triangle" w="med" len="sm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TextBox 198"/>
          <p:cNvSpPr txBox="1"/>
          <p:nvPr/>
        </p:nvSpPr>
        <p:spPr>
          <a:xfrm>
            <a:off x="28702000" y="9900657"/>
            <a:ext cx="1168400" cy="55399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Auditory</a:t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Cortex</a:t>
            </a:r>
          </a:p>
        </p:txBody>
      </p:sp>
      <p:cxnSp>
        <p:nvCxnSpPr>
          <p:cNvPr id="201" name="Straight Arrow Connector 200"/>
          <p:cNvCxnSpPr/>
          <p:nvPr/>
        </p:nvCxnSpPr>
        <p:spPr>
          <a:xfrm flipV="1">
            <a:off x="19124082" y="8246169"/>
            <a:ext cx="338667" cy="317498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2" name="TextBox 201"/>
          <p:cNvSpPr txBox="1"/>
          <p:nvPr/>
        </p:nvSpPr>
        <p:spPr>
          <a:xfrm>
            <a:off x="18664769" y="8406290"/>
            <a:ext cx="472013" cy="27699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VTA</a:t>
            </a:r>
          </a:p>
        </p:txBody>
      </p:sp>
      <p:cxnSp>
        <p:nvCxnSpPr>
          <p:cNvPr id="203" name="Straight Arrow Connector 202"/>
          <p:cNvCxnSpPr/>
          <p:nvPr/>
        </p:nvCxnSpPr>
        <p:spPr>
          <a:xfrm flipH="1">
            <a:off x="19568585" y="7369867"/>
            <a:ext cx="387347" cy="9525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19814119" y="7256940"/>
            <a:ext cx="364063" cy="276999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Hb</a:t>
            </a:r>
          </a:p>
        </p:txBody>
      </p:sp>
      <p:cxnSp>
        <p:nvCxnSpPr>
          <p:cNvPr id="205" name="Straight Arrow Connector 204"/>
          <p:cNvCxnSpPr/>
          <p:nvPr/>
        </p:nvCxnSpPr>
        <p:spPr>
          <a:xfrm flipH="1" flipV="1">
            <a:off x="20381382" y="9490767"/>
            <a:ext cx="649819" cy="217273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 flipH="1" flipV="1">
            <a:off x="20237450" y="9084367"/>
            <a:ext cx="793752" cy="623674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H="1" flipV="1">
            <a:off x="20148550" y="8722417"/>
            <a:ext cx="882652" cy="985624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TextBox 207"/>
          <p:cNvSpPr txBox="1"/>
          <p:nvPr/>
        </p:nvSpPr>
        <p:spPr>
          <a:xfrm>
            <a:off x="20569769" y="9682640"/>
            <a:ext cx="859363" cy="553998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Raphe</a:t>
            </a:r>
          </a:p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Nuclei</a:t>
            </a:r>
          </a:p>
        </p:txBody>
      </p:sp>
      <p:cxnSp>
        <p:nvCxnSpPr>
          <p:cNvPr id="214" name="Straight Arrow Connector 213"/>
          <p:cNvCxnSpPr/>
          <p:nvPr/>
        </p:nvCxnSpPr>
        <p:spPr>
          <a:xfrm>
            <a:off x="22371050" y="7903267"/>
            <a:ext cx="393700" cy="39793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8" name="TextBox 217"/>
          <p:cNvSpPr txBox="1"/>
          <p:nvPr/>
        </p:nvSpPr>
        <p:spPr>
          <a:xfrm>
            <a:off x="22144566" y="7756473"/>
            <a:ext cx="357717" cy="27699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SN</a:t>
            </a:r>
          </a:p>
        </p:txBody>
      </p:sp>
      <p:cxnSp>
        <p:nvCxnSpPr>
          <p:cNvPr id="219" name="Straight Arrow Connector 218"/>
          <p:cNvCxnSpPr/>
          <p:nvPr/>
        </p:nvCxnSpPr>
        <p:spPr>
          <a:xfrm>
            <a:off x="22028150" y="12102030"/>
            <a:ext cx="512233" cy="7196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triangle" w="lg" len="med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21839766" y="11986986"/>
            <a:ext cx="357717" cy="27699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SN</a:t>
            </a:r>
          </a:p>
        </p:txBody>
      </p:sp>
      <p:cxnSp>
        <p:nvCxnSpPr>
          <p:cNvPr id="221" name="Straight Arrow Connector 220"/>
          <p:cNvCxnSpPr/>
          <p:nvPr/>
        </p:nvCxnSpPr>
        <p:spPr>
          <a:xfrm flipH="1" flipV="1">
            <a:off x="25696334" y="8423968"/>
            <a:ext cx="499534" cy="49953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 w="med" len="sm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2" name="TextBox 221"/>
          <p:cNvSpPr txBox="1"/>
          <p:nvPr/>
        </p:nvSpPr>
        <p:spPr>
          <a:xfrm>
            <a:off x="25400006" y="8819040"/>
            <a:ext cx="1354662" cy="27699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Dorsal ACC</a:t>
            </a:r>
          </a:p>
        </p:txBody>
      </p:sp>
      <p:cxnSp>
        <p:nvCxnSpPr>
          <p:cNvPr id="223" name="Straight Arrow Connector 222"/>
          <p:cNvCxnSpPr/>
          <p:nvPr/>
        </p:nvCxnSpPr>
        <p:spPr>
          <a:xfrm flipH="1">
            <a:off x="31978600" y="7236517"/>
            <a:ext cx="88900" cy="79375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 w="med" len="sm"/>
          </a:ln>
          <a:effectLst>
            <a:outerShdw blurRad="63500" sx="111000" sy="111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31648408" y="7125706"/>
            <a:ext cx="728123" cy="27699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dlPFC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18715568" y="9782128"/>
            <a:ext cx="499445" cy="276999"/>
          </a:xfrm>
          <a:prstGeom prst="rect">
            <a:avLst/>
          </a:prstGeom>
          <a:solidFill>
            <a:srgbClr val="FFFFFF"/>
          </a:solidFill>
          <a:ln>
            <a:solidFill>
              <a:srgbClr val="35007F"/>
            </a:solidFill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X=0</a:t>
            </a:r>
          </a:p>
        </p:txBody>
      </p:sp>
      <p:sp>
        <p:nvSpPr>
          <p:cNvPr id="228" name="TextBox 227"/>
          <p:cNvSpPr txBox="1"/>
          <p:nvPr/>
        </p:nvSpPr>
        <p:spPr>
          <a:xfrm>
            <a:off x="21661969" y="9782128"/>
            <a:ext cx="723898" cy="276999"/>
          </a:xfrm>
          <a:prstGeom prst="rect">
            <a:avLst/>
          </a:prstGeom>
          <a:solidFill>
            <a:srgbClr val="FFFFFF"/>
          </a:solidFill>
          <a:ln>
            <a:solidFill>
              <a:srgbClr val="35007F"/>
            </a:solidFill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Z=-14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18715568" y="13673976"/>
            <a:ext cx="499445" cy="276999"/>
          </a:xfrm>
          <a:prstGeom prst="rect">
            <a:avLst/>
          </a:prstGeom>
          <a:solidFill>
            <a:srgbClr val="FFFFFF"/>
          </a:solidFill>
          <a:ln>
            <a:solidFill>
              <a:srgbClr val="35007F"/>
            </a:solidFill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X=0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1661969" y="13673976"/>
            <a:ext cx="723898" cy="276999"/>
          </a:xfrm>
          <a:prstGeom prst="rect">
            <a:avLst/>
          </a:prstGeom>
          <a:solidFill>
            <a:srgbClr val="FFFFFF"/>
          </a:solidFill>
          <a:ln>
            <a:solidFill>
              <a:srgbClr val="35007F"/>
            </a:solidFill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Z=-14</a:t>
            </a:r>
          </a:p>
        </p:txBody>
      </p:sp>
      <p:sp>
        <p:nvSpPr>
          <p:cNvPr id="111" name="Text Box 7"/>
          <p:cNvSpPr txBox="1">
            <a:spLocks noChangeArrowheads="1"/>
          </p:cNvSpPr>
          <p:nvPr/>
        </p:nvSpPr>
        <p:spPr bwMode="auto">
          <a:xfrm>
            <a:off x="10541000" y="16319500"/>
            <a:ext cx="10744200" cy="77343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3" name="Picture 2" descr="adol_psychDO_gt_HC_unthresh.tif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525" y="16392347"/>
            <a:ext cx="9798107" cy="7086600"/>
          </a:xfrm>
          <a:prstGeom prst="rect">
            <a:avLst/>
          </a:prstGeom>
        </p:spPr>
      </p:pic>
      <p:pic>
        <p:nvPicPr>
          <p:cNvPr id="5" name="Picture 4" descr="adol_MASC_correlation_unthresh_noscale.tif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525" y="16394249"/>
            <a:ext cx="9798107" cy="708660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/>
          <p:cNvPicPr>
            <a:picLocks/>
          </p:cNvPicPr>
          <p:nvPr/>
        </p:nvPicPr>
        <p:blipFill rotWithShape="1">
          <a:blip r:embed="rId17"/>
          <a:srcRect l="1515" t="97506" r="73583" b="742"/>
          <a:stretch/>
        </p:blipFill>
        <p:spPr>
          <a:xfrm>
            <a:off x="12225865" y="23488246"/>
            <a:ext cx="7569200" cy="427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3" name="TextBox 112"/>
          <p:cNvSpPr txBox="1"/>
          <p:nvPr/>
        </p:nvSpPr>
        <p:spPr>
          <a:xfrm>
            <a:off x="11413070" y="23458107"/>
            <a:ext cx="905933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>
                <a:latin typeface="Arial"/>
                <a:cs typeface="Arial"/>
              </a:rPr>
              <a:t>-3				 </a:t>
            </a:r>
            <a:r>
              <a:rPr lang="en-US" sz="3000" b="1" i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3000" b="1" dirty="0">
                <a:solidFill>
                  <a:srgbClr val="FFFFFF"/>
                </a:solidFill>
                <a:latin typeface="Arial"/>
                <a:cs typeface="Arial"/>
              </a:rPr>
              <a:t>-stat				</a:t>
            </a:r>
            <a:r>
              <a:rPr lang="en-US" sz="3000" b="1" dirty="0">
                <a:latin typeface="Arial"/>
                <a:cs typeface="Arial"/>
              </a:rPr>
              <a:t>3</a:t>
            </a:r>
            <a:endParaRPr lang="en-US" sz="3000" b="1" i="1" dirty="0">
              <a:latin typeface="Arial"/>
              <a:cs typeface="Arial"/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914138" y="6018084"/>
            <a:ext cx="232429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Salience Network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9763878" y="6016539"/>
            <a:ext cx="359579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Early Sensory/Motor Areas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0173752" y="6016539"/>
            <a:ext cx="1979476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Reward Areas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8702000" y="13824957"/>
            <a:ext cx="1168400" cy="55399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Auditory</a:t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Cortex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1742400" y="15703421"/>
            <a:ext cx="10739967" cy="6320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RESULTS: CORRELATION WITH ANXIETY</a:t>
            </a:r>
          </a:p>
        </p:txBody>
      </p:sp>
      <p:pic>
        <p:nvPicPr>
          <p:cNvPr id="115" name="Picture 114"/>
          <p:cNvPicPr>
            <a:picLocks/>
          </p:cNvPicPr>
          <p:nvPr/>
        </p:nvPicPr>
        <p:blipFill rotWithShape="1">
          <a:blip r:embed="rId17"/>
          <a:srcRect l="1515" t="97506" r="73583" b="742"/>
          <a:stretch/>
        </p:blipFill>
        <p:spPr>
          <a:xfrm>
            <a:off x="23401865" y="23495274"/>
            <a:ext cx="7569200" cy="427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6" name="TextBox 115"/>
          <p:cNvSpPr txBox="1"/>
          <p:nvPr/>
        </p:nvSpPr>
        <p:spPr>
          <a:xfrm>
            <a:off x="22589070" y="23465135"/>
            <a:ext cx="905933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>
                <a:latin typeface="Arial"/>
                <a:cs typeface="Arial"/>
              </a:rPr>
              <a:t>-0.3			         </a:t>
            </a:r>
            <a:r>
              <a:rPr lang="en-US" sz="3000" b="1" dirty="0">
                <a:solidFill>
                  <a:srgbClr val="FFFFFF"/>
                </a:solidFill>
                <a:latin typeface="Arial"/>
                <a:cs typeface="Arial"/>
              </a:rPr>
              <a:t>Pearson</a:t>
            </a:r>
            <a:r>
              <a:rPr lang="en-US" sz="3000" b="1" i="1" dirty="0">
                <a:solidFill>
                  <a:srgbClr val="FFFFFF"/>
                </a:solidFill>
                <a:latin typeface="Arial"/>
                <a:cs typeface="Arial"/>
              </a:rPr>
              <a:t> r</a:t>
            </a:r>
            <a:r>
              <a:rPr lang="en-US" sz="3000" b="1" dirty="0">
                <a:solidFill>
                  <a:srgbClr val="FFFFFF"/>
                </a:solidFill>
                <a:latin typeface="Arial"/>
                <a:cs typeface="Arial"/>
              </a:rPr>
              <a:t>			           </a:t>
            </a:r>
            <a:r>
              <a:rPr lang="en-US" sz="3000" b="1" dirty="0">
                <a:latin typeface="Arial"/>
                <a:cs typeface="Arial"/>
              </a:rPr>
              <a:t>0.3</a:t>
            </a:r>
            <a:endParaRPr lang="en-US" sz="3000" b="1" i="1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540998" y="15710607"/>
            <a:ext cx="10744202" cy="6320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RESULTS: CLINICAL &gt; HEALTHY SUBJECTS</a:t>
            </a:r>
          </a:p>
        </p:txBody>
      </p:sp>
    </p:spTree>
    <p:extLst>
      <p:ext uri="{BB962C8B-B14F-4D97-AF65-F5344CB8AC3E}">
        <p14:creationId xmlns:p14="http://schemas.microsoft.com/office/powerpoint/2010/main" val="3420372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458214" y="8676955"/>
            <a:ext cx="20115138" cy="63873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CLINICAL MEASURES AND ROI CONNECTIVITY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050545"/>
              </p:ext>
            </p:extLst>
          </p:nvPr>
        </p:nvGraphicFramePr>
        <p:xfrm>
          <a:off x="11458214" y="9312867"/>
          <a:ext cx="20115138" cy="110032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641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9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16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883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153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153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936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00658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Cohort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Age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Clinical Measures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Hb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dirty="0"/>
                        <a:t>Connectivity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T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T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268">
                <a:tc v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BDI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MASC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TEPS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stat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VTA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SN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NAc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268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HCP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dirty="0"/>
                        <a:t>Adults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68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29.6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</a:t>
                      </a:r>
                      <a:r>
                        <a:rPr lang="en-US" sz="4000" baseline="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4000" dirty="0">
                          <a:latin typeface="+mn-lt"/>
                          <a:cs typeface="Arial"/>
                        </a:rPr>
                        <a:t>3.1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0.058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0.041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0.022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baseline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&lt; 10</a:t>
                      </a:r>
                      <a:r>
                        <a:rPr lang="en-US" sz="4000" baseline="30000" dirty="0"/>
                        <a:t>-15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&lt; 10</a:t>
                      </a:r>
                      <a:r>
                        <a:rPr lang="en-US" sz="4000" baseline="30000" dirty="0"/>
                        <a:t>-8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&lt; 10</a:t>
                      </a:r>
                      <a:r>
                        <a:rPr lang="en-US" sz="4000" baseline="30000" dirty="0"/>
                        <a:t>-4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268"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aseline="0" dirty="0"/>
                        <a:t>All</a:t>
                      </a:r>
                      <a:br>
                        <a:rPr lang="en-US" sz="4000" baseline="0" dirty="0"/>
                      </a:br>
                      <a:r>
                        <a:rPr lang="en-US" sz="4000" baseline="0" dirty="0"/>
                        <a:t>Adolescents</a:t>
                      </a:r>
                      <a:endParaRPr lang="en-US" sz="4000" dirty="0"/>
                    </a:p>
                  </a:txBody>
                  <a:tcPr anchor="ctr">
                    <a:lnL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15.5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</a:t>
                      </a:r>
                      <a:r>
                        <a:rPr lang="en-US" sz="4000" baseline="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4000" dirty="0">
                          <a:latin typeface="+mn-lt"/>
                          <a:cs typeface="Arial"/>
                        </a:rPr>
                        <a:t>2.3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9.3</a:t>
                      </a:r>
                      <a:br>
                        <a:rPr lang="en-US" sz="4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10.4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38.1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19.2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80.9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15.6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0.15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0.15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0.075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baseline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&lt; 10</a:t>
                      </a:r>
                      <a:r>
                        <a:rPr lang="en-US" sz="4000" baseline="30000" dirty="0">
                          <a:solidFill>
                            <a:schemeClr val="tx1"/>
                          </a:solidFill>
                        </a:rPr>
                        <a:t>-11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&lt; 10</a:t>
                      </a:r>
                      <a:r>
                        <a:rPr lang="en-US" sz="4000" baseline="30000" dirty="0">
                          <a:solidFill>
                            <a:srgbClr val="000000"/>
                          </a:solidFill>
                        </a:rPr>
                        <a:t>-12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&lt; 10</a:t>
                      </a:r>
                      <a:r>
                        <a:rPr lang="en-US" sz="4000" baseline="30000" dirty="0">
                          <a:solidFill>
                            <a:srgbClr val="000000"/>
                          </a:solidFill>
                        </a:rPr>
                        <a:t>-5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268">
                <a:tc rowSpan="2">
                  <a:txBody>
                    <a:bodyPr/>
                    <a:lstStyle/>
                    <a:p>
                      <a:pPr marL="0" marR="0" lvl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Healthy</a:t>
                      </a:r>
                      <a:b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Adolescents</a:t>
                      </a:r>
                      <a:endParaRPr lang="en-US" sz="4000" dirty="0"/>
                    </a:p>
                  </a:txBody>
                  <a:tcPr anchor="ctr">
                    <a:lnL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15.1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</a:t>
                      </a:r>
                      <a:r>
                        <a:rPr lang="en-US" sz="4000" baseline="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4000" dirty="0">
                          <a:latin typeface="+mn-lt"/>
                          <a:cs typeface="Arial"/>
                        </a:rPr>
                        <a:t>2.7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1.2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1.8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22.4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10.3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86.0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14.2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0.16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0.21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808080"/>
                          </a:solidFill>
                        </a:rPr>
                        <a:t>0.065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baseline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&lt; 10</a:t>
                      </a:r>
                      <a:r>
                        <a:rPr lang="en-US" sz="4000" baseline="30000" dirty="0">
                          <a:solidFill>
                            <a:srgbClr val="000000"/>
                          </a:solidFill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&lt; 10</a:t>
                      </a:r>
                      <a:r>
                        <a:rPr lang="en-US" sz="4000" baseline="30000" dirty="0">
                          <a:solidFill>
                            <a:srgbClr val="000000"/>
                          </a:solidFill>
                        </a:rPr>
                        <a:t>-4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808080"/>
                          </a:solidFill>
                        </a:rPr>
                        <a:t>0.043</a:t>
                      </a:r>
                      <a:endParaRPr lang="en-US" sz="4000" baseline="30000" dirty="0">
                        <a:solidFill>
                          <a:srgbClr val="80808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268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Mood </a:t>
                      </a:r>
                      <a:r>
                        <a:rPr lang="en-US" sz="4000" dirty="0" err="1"/>
                        <a:t>Dx</a:t>
                      </a:r>
                      <a:br>
                        <a:rPr lang="en-US" sz="4000" dirty="0"/>
                      </a:br>
                      <a:r>
                        <a:rPr lang="en-US" sz="4000" dirty="0"/>
                        <a:t>Adolescents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15.7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</a:t>
                      </a:r>
                      <a:r>
                        <a:rPr lang="en-US" sz="4000" baseline="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4000" dirty="0">
                          <a:latin typeface="+mn-lt"/>
                          <a:cs typeface="Arial"/>
                        </a:rPr>
                        <a:t>2.4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15.0</a:t>
                      </a:r>
                      <a:br>
                        <a:rPr lang="en-US" sz="4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11.4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43.0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18.8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75.3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17.3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aseline="0" dirty="0">
                          <a:solidFill>
                            <a:schemeClr val="tx1"/>
                          </a:solidFill>
                        </a:rPr>
                        <a:t>0.16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0.13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0.095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baseline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&lt; 10</a:t>
                      </a:r>
                      <a:r>
                        <a:rPr lang="en-US" sz="4000" baseline="30000" dirty="0">
                          <a:solidFill>
                            <a:schemeClr val="tx1"/>
                          </a:solidFill>
                        </a:rPr>
                        <a:t>-5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&lt; 10</a:t>
                      </a:r>
                      <a:r>
                        <a:rPr lang="en-US" sz="4000" baseline="30000" dirty="0">
                          <a:solidFill>
                            <a:srgbClr val="000000"/>
                          </a:solidFill>
                        </a:rPr>
                        <a:t>-5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&lt; 10</a:t>
                      </a:r>
                      <a:r>
                        <a:rPr lang="en-US" sz="4000" baseline="30000" dirty="0">
                          <a:solidFill>
                            <a:srgbClr val="000000"/>
                          </a:solidFill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9268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Anxiety </a:t>
                      </a:r>
                      <a:r>
                        <a:rPr lang="en-US" sz="4000" dirty="0" err="1"/>
                        <a:t>Dx</a:t>
                      </a:r>
                      <a:br>
                        <a:rPr lang="en-US" sz="4000" dirty="0"/>
                      </a:br>
                      <a:r>
                        <a:rPr lang="en-US" sz="4000" dirty="0"/>
                        <a:t>Adolescents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15.3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</a:t>
                      </a:r>
                      <a:r>
                        <a:rPr lang="en-US" sz="4000" baseline="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4000" dirty="0">
                          <a:latin typeface="+mn-lt"/>
                          <a:cs typeface="Arial"/>
                        </a:rPr>
                        <a:t>2.2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13.3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12.6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48.7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19.7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75.5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17.7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0.17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0.15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0.10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9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baseline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&lt; 10</a:t>
                      </a:r>
                      <a:r>
                        <a:rPr lang="en-US" sz="4000" baseline="30000" dirty="0">
                          <a:solidFill>
                            <a:srgbClr val="000000"/>
                          </a:solidFill>
                        </a:rPr>
                        <a:t>-5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&lt; 10</a:t>
                      </a:r>
                      <a:r>
                        <a:rPr lang="en-US" sz="4000" baseline="30000" dirty="0">
                          <a:solidFill>
                            <a:srgbClr val="000000"/>
                          </a:solidFill>
                        </a:rPr>
                        <a:t>-5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&lt; 10</a:t>
                      </a:r>
                      <a:r>
                        <a:rPr lang="en-US" sz="4000" baseline="30000" dirty="0">
                          <a:solidFill>
                            <a:srgbClr val="000000"/>
                          </a:solidFill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09268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Behavior </a:t>
                      </a:r>
                      <a:r>
                        <a:rPr lang="en-US" sz="4000" dirty="0" err="1"/>
                        <a:t>Dx</a:t>
                      </a:r>
                      <a:br>
                        <a:rPr lang="en-US" sz="4000" dirty="0"/>
                      </a:br>
                      <a:r>
                        <a:rPr lang="en-US" sz="4000" dirty="0"/>
                        <a:t>Adolescents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16.0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</a:t>
                      </a:r>
                      <a:r>
                        <a:rPr lang="en-US" sz="4000" baseline="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4000" dirty="0">
                          <a:latin typeface="+mn-lt"/>
                          <a:cs typeface="Arial"/>
                        </a:rPr>
                        <a:t>2.4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8.7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8.2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39.1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17.3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85.4</a:t>
                      </a:r>
                      <a:br>
                        <a:rPr lang="en-US" sz="4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4000" dirty="0">
                          <a:latin typeface="+mn-lt"/>
                          <a:cs typeface="Arial"/>
                        </a:rPr>
                        <a:t>± 10.3</a:t>
                      </a:r>
                      <a:endParaRPr lang="en-US" sz="40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0.17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0.14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808080"/>
                          </a:solidFill>
                        </a:rPr>
                        <a:t>0.067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09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baseline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&lt; 10</a:t>
                      </a:r>
                      <a:r>
                        <a:rPr lang="en-US" sz="4000" baseline="30000" dirty="0">
                          <a:solidFill>
                            <a:srgbClr val="000000"/>
                          </a:solidFill>
                        </a:rPr>
                        <a:t>-6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&lt; 10</a:t>
                      </a:r>
                      <a:r>
                        <a:rPr lang="en-US" sz="4000" baseline="30000" dirty="0">
                          <a:solidFill>
                            <a:srgbClr val="000000"/>
                          </a:solidFill>
                        </a:rPr>
                        <a:t>-4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solidFill>
                            <a:srgbClr val="808080"/>
                          </a:solidFill>
                        </a:rPr>
                        <a:t>0.012</a:t>
                      </a:r>
                      <a:endParaRPr lang="en-US" sz="4000" i="0" baseline="30000" dirty="0">
                        <a:solidFill>
                          <a:srgbClr val="80808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34211">
                <a:tc gridSpan="10"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BDI = Beck Depression Inventory. MASC = Multidimensional Anxiety Scale for Children.</a:t>
                      </a:r>
                      <a:br>
                        <a:rPr lang="en-US" sz="3600" dirty="0"/>
                      </a:br>
                      <a:r>
                        <a:rPr lang="en-US" sz="3600" dirty="0" err="1"/>
                        <a:t>Dx</a:t>
                      </a:r>
                      <a:r>
                        <a:rPr lang="en-US" sz="3600" dirty="0"/>
                        <a:t> = Diagnosis. TEPS = Temporal Experience of Pleasure</a:t>
                      </a:r>
                      <a:r>
                        <a:rPr lang="en-US" sz="3600" baseline="0" dirty="0"/>
                        <a:t> Scale.</a:t>
                      </a:r>
                      <a:endParaRPr lang="en-US" sz="3600" dirty="0"/>
                    </a:p>
                  </a:txBody>
                  <a:tcPr anchor="ctr">
                    <a:lnL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383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0" baseline="30000" dirty="0">
                        <a:solidFill>
                          <a:srgbClr val="80808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A00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09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110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113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115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119" name="Right Arrow 118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181609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 anchor="b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Arial"/>
                <a:cs typeface="Arial"/>
              </a:rPr>
              <a:t>*Based on a generic Hb template ROI derived from 68 HCP subjects</a:t>
            </a:r>
            <a:r>
              <a:rPr lang="en-US" sz="3200" baseline="30000" dirty="0">
                <a:latin typeface="Arial"/>
                <a:cs typeface="Arial"/>
              </a:rPr>
              <a:t>3</a:t>
            </a:r>
          </a:p>
        </p:txBody>
      </p:sp>
      <p:pic>
        <p:nvPicPr>
          <p:cNvPr id="39" name="Picture 38" descr="Hb_Template_vs_TEPS_N64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-17198" r="8235" b="-8530"/>
          <a:stretch/>
        </p:blipFill>
        <p:spPr>
          <a:xfrm>
            <a:off x="10778800" y="5954155"/>
            <a:ext cx="21511841" cy="8676985"/>
          </a:xfrm>
          <a:prstGeom prst="rect">
            <a:avLst/>
          </a:prstGeom>
          <a:ln>
            <a:noFill/>
          </a:ln>
        </p:spPr>
      </p:pic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2358"/>
            <a:ext cx="219456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Adolescent Hb* Connectivity vs. Psychiatric Symptoms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367093" y="10864686"/>
            <a:ext cx="2603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/>
                <a:cs typeface="Arial"/>
              </a:rPr>
              <a:t>X=0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t="-16413" r="8138" b="-8360"/>
          <a:stretch/>
        </p:blipFill>
        <p:spPr>
          <a:xfrm>
            <a:off x="10782300" y="14675242"/>
            <a:ext cx="21513800" cy="8599178"/>
          </a:xfrm>
          <a:prstGeom prst="rect">
            <a:avLst/>
          </a:prstGeom>
          <a:ln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14057741" y="6204964"/>
            <a:ext cx="14881637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Arial"/>
                <a:cs typeface="Arial"/>
              </a:rPr>
              <a:t>Anhedonia in All Subjects (N=64)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056089" y="9742942"/>
            <a:ext cx="1817403" cy="11079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TEPS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Score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888406" y="7442390"/>
            <a:ext cx="1834964" cy="86177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Less</a:t>
            </a:r>
          </a:p>
          <a:p>
            <a:pPr algn="r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Anhedonic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862065" y="12453471"/>
            <a:ext cx="1861303" cy="86177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More</a:t>
            </a:r>
          </a:p>
          <a:p>
            <a:pPr algn="r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Anhedonic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904037" y="13897379"/>
            <a:ext cx="11641918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Hb*-VTA Connectivity (Pearson 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6154994" y="14847761"/>
            <a:ext cx="10710593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Arial"/>
                <a:cs typeface="Arial"/>
              </a:rPr>
              <a:t>Anxiety in Clinical Subjects (N=49)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5696016" y="22588959"/>
            <a:ext cx="11719681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Hb*-NAc Connectivity (Pearson 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006750" y="18447360"/>
            <a:ext cx="1884975" cy="11079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MASC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Score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1169573" y="16153833"/>
            <a:ext cx="1553796" cy="86177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More</a:t>
            </a:r>
          </a:p>
          <a:p>
            <a:pPr algn="r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Anxious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1182272" y="21012521"/>
            <a:ext cx="1553796" cy="86177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Less</a:t>
            </a:r>
          </a:p>
          <a:p>
            <a:pPr algn="r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Anxious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3910393" y="11398071"/>
            <a:ext cx="3213380" cy="13849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/>
        </p:spPr>
        <p:txBody>
          <a:bodyPr wrap="square" lIns="0" tIns="0" rIns="0" bIns="91440" rtlCol="0">
            <a:spAutoFit/>
          </a:bodyPr>
          <a:lstStyle/>
          <a:p>
            <a:pPr algn="ctr"/>
            <a:r>
              <a:rPr lang="en-US" sz="4200" i="1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lang="en-US" sz="4200" dirty="0">
                <a:solidFill>
                  <a:srgbClr val="000000"/>
                </a:solidFill>
                <a:latin typeface="Arial"/>
                <a:cs typeface="Arial"/>
              </a:rPr>
              <a:t> = -0.29</a:t>
            </a:r>
          </a:p>
          <a:p>
            <a:pPr algn="ctr"/>
            <a:r>
              <a:rPr lang="en-US" sz="4200" i="1" dirty="0" err="1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4200" i="1" baseline="-25000" dirty="0" err="1">
                <a:solidFill>
                  <a:srgbClr val="000000"/>
                </a:solidFill>
                <a:latin typeface="Arial"/>
                <a:cs typeface="Arial"/>
              </a:rPr>
              <a:t>unc</a:t>
            </a:r>
            <a:r>
              <a:rPr lang="en-US" sz="42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Arial"/>
                <a:cs typeface="Arial"/>
              </a:rPr>
              <a:t>= 0.042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9133855" y="7087309"/>
            <a:ext cx="2765614" cy="129266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200" b="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lang="en-US" sz="4200" dirty="0">
                <a:solidFill>
                  <a:srgbClr val="000000"/>
                </a:solidFill>
                <a:latin typeface="Arial"/>
                <a:cs typeface="Arial"/>
              </a:rPr>
              <a:t> = control</a:t>
            </a:r>
          </a:p>
          <a:p>
            <a:pPr algn="ctr"/>
            <a:r>
              <a:rPr lang="en-US" sz="4200" b="1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en-US" sz="4200" dirty="0">
                <a:solidFill>
                  <a:srgbClr val="000000"/>
                </a:solidFill>
                <a:latin typeface="Arial"/>
                <a:cs typeface="Arial"/>
              </a:rPr>
              <a:t> = clinical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3913591" y="16501929"/>
            <a:ext cx="3117564" cy="13849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/>
        </p:spPr>
        <p:txBody>
          <a:bodyPr wrap="square" lIns="0" tIns="0" rIns="0" bIns="91440" rtlCol="0">
            <a:spAutoFit/>
          </a:bodyPr>
          <a:lstStyle/>
          <a:p>
            <a:pPr algn="ctr"/>
            <a:r>
              <a:rPr lang="en-US" sz="4200" i="1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lang="en-US" sz="4200" dirty="0">
                <a:solidFill>
                  <a:srgbClr val="000000"/>
                </a:solidFill>
                <a:latin typeface="Arial"/>
                <a:cs typeface="Arial"/>
              </a:rPr>
              <a:t> = -0.29</a:t>
            </a:r>
          </a:p>
          <a:p>
            <a:pPr algn="ctr"/>
            <a:r>
              <a:rPr lang="en-US" sz="4200" i="1" dirty="0" err="1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4200" i="1" baseline="-25000" dirty="0" err="1">
                <a:solidFill>
                  <a:srgbClr val="000000"/>
                </a:solidFill>
                <a:latin typeface="Arial"/>
                <a:cs typeface="Arial"/>
              </a:rPr>
              <a:t>unc</a:t>
            </a:r>
            <a:r>
              <a:rPr lang="en-US" sz="42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Arial"/>
                <a:cs typeface="Arial"/>
              </a:rPr>
              <a:t>= 0.044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0541000" y="14601139"/>
            <a:ext cx="21945600" cy="0"/>
          </a:xfrm>
          <a:prstGeom prst="line">
            <a:avLst/>
          </a:prstGeom>
          <a:ln w="38100" cmpd="sng"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552290" y="23290334"/>
            <a:ext cx="21945600" cy="0"/>
          </a:xfrm>
          <a:prstGeom prst="line">
            <a:avLst/>
          </a:prstGeom>
          <a:ln w="38100" cmpd="sng"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71" name="Right Arrow 70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186386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181609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12" y="20479059"/>
            <a:ext cx="21736894" cy="3543903"/>
          </a:xfrm>
          <a:prstGeom prst="rect">
            <a:avLst/>
          </a:prstGeom>
        </p:spPr>
      </p:pic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4368"/>
            <a:ext cx="21945600" cy="6320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Hb Connectivity Correlation with Depression Severity (BDI)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677" y="6044034"/>
            <a:ext cx="19896670" cy="1444861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7"/>
          <a:srcRect l="1515" t="97506" r="73583" b="742"/>
          <a:stretch/>
        </p:blipFill>
        <p:spPr>
          <a:xfrm>
            <a:off x="17992511" y="12788015"/>
            <a:ext cx="6983952" cy="687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784966" y="12736725"/>
            <a:ext cx="921454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-0.3		 </a:t>
            </a:r>
            <a:r>
              <a:rPr lang="en-US" sz="4400" b="1" i="1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Pearson </a:t>
            </a:r>
            <a:r>
              <a:rPr lang="en-US" sz="4400" b="1" i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			</a:t>
            </a:r>
            <a:r>
              <a:rPr lang="en-US" sz="4400" b="1" dirty="0">
                <a:latin typeface="Arial"/>
                <a:cs typeface="Arial"/>
              </a:rPr>
              <a:t>0.3</a:t>
            </a:r>
            <a:endParaRPr lang="en-US" sz="4400" b="1" i="1" dirty="0">
              <a:latin typeface="Arial"/>
              <a:cs typeface="Arial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505463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181609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12" y="20479059"/>
            <a:ext cx="21736894" cy="3543902"/>
          </a:xfrm>
          <a:prstGeom prst="rect">
            <a:avLst/>
          </a:prstGeom>
        </p:spPr>
      </p:pic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4368"/>
            <a:ext cx="21945600" cy="6320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Hb Connectivity Correlation with Anxiety Severity (MASC)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677" y="6044034"/>
            <a:ext cx="19896670" cy="1444861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7"/>
          <a:srcRect l="1515" t="97506" r="73583" b="742"/>
          <a:stretch/>
        </p:blipFill>
        <p:spPr>
          <a:xfrm>
            <a:off x="17992511" y="12788015"/>
            <a:ext cx="6983952" cy="687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784966" y="12736725"/>
            <a:ext cx="921454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-0.3		 </a:t>
            </a:r>
            <a:r>
              <a:rPr lang="en-US" sz="4400" b="1" i="1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Pearson </a:t>
            </a:r>
            <a:r>
              <a:rPr lang="en-US" sz="4400" b="1" i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			</a:t>
            </a:r>
            <a:r>
              <a:rPr lang="en-US" sz="4400" b="1" dirty="0">
                <a:latin typeface="Arial"/>
                <a:cs typeface="Arial"/>
              </a:rPr>
              <a:t>0.3</a:t>
            </a:r>
            <a:endParaRPr lang="en-US" sz="4400" b="1" i="1" dirty="0">
              <a:latin typeface="Arial"/>
              <a:cs typeface="Arial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18453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181609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15" y="20479059"/>
            <a:ext cx="21736888" cy="3543902"/>
          </a:xfrm>
          <a:prstGeom prst="rect">
            <a:avLst/>
          </a:prstGeom>
        </p:spPr>
      </p:pic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4368"/>
            <a:ext cx="21945600" cy="6320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Hb Connectivity Correlation with Anhedonia Severity (TEPS)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677" y="6044034"/>
            <a:ext cx="19896670" cy="1444861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7"/>
          <a:srcRect l="1515" t="97506" r="73583" b="742"/>
          <a:stretch/>
        </p:blipFill>
        <p:spPr>
          <a:xfrm>
            <a:off x="17992511" y="12788015"/>
            <a:ext cx="6983952" cy="687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784966" y="12736725"/>
            <a:ext cx="921454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-0.3		 </a:t>
            </a:r>
            <a:r>
              <a:rPr lang="en-US" sz="4400" b="1" i="1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Pearson </a:t>
            </a:r>
            <a:r>
              <a:rPr lang="en-US" sz="4400" b="1" i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			</a:t>
            </a:r>
            <a:r>
              <a:rPr lang="en-US" sz="4400" b="1" dirty="0">
                <a:latin typeface="Arial"/>
                <a:cs typeface="Arial"/>
              </a:rPr>
              <a:t>0.3</a:t>
            </a:r>
            <a:endParaRPr lang="en-US" sz="4400" b="1" i="1" dirty="0">
              <a:latin typeface="Arial"/>
              <a:cs typeface="Arial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379440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859967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2358"/>
            <a:ext cx="219456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T1w/T2w MRI </a:t>
            </a:r>
            <a:r>
              <a:rPr lang="mr-IN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–</a:t>
            </a: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 Native Subject Space, Anatomical Resolution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885" y="6145825"/>
            <a:ext cx="21285200" cy="7429500"/>
          </a:xfrm>
          <a:prstGeom prst="rect">
            <a:avLst/>
          </a:prstGeom>
        </p:spPr>
      </p:pic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10546059" y="15468601"/>
            <a:ext cx="21945600" cy="858523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546059" y="14817130"/>
            <a:ext cx="219456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T1w/T2w MRI </a:t>
            </a:r>
            <a:r>
              <a:rPr lang="mr-IN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–</a:t>
            </a: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 MNI Space, Anatomical Resolution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944" y="15710597"/>
            <a:ext cx="21285200" cy="7429500"/>
          </a:xfrm>
          <a:prstGeom prst="rect">
            <a:avLst/>
          </a:prstGeom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491179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859967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2358"/>
            <a:ext cx="219456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Hb Segmentation </a:t>
            </a:r>
            <a:r>
              <a:rPr lang="mr-IN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–</a:t>
            </a: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 Native Subject Space, Anatomical Resolution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885" y="6145825"/>
            <a:ext cx="21285200" cy="7429500"/>
          </a:xfrm>
          <a:prstGeom prst="rect">
            <a:avLst/>
          </a:prstGeom>
        </p:spPr>
      </p:pic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10546058" y="15455901"/>
            <a:ext cx="21945600" cy="859793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546058" y="14817130"/>
            <a:ext cx="219456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Hb Segmentation </a:t>
            </a:r>
            <a:r>
              <a:rPr lang="mr-IN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–</a:t>
            </a: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 MNI Space, Anatomical Resolution (Demonstration Only)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943" y="15710597"/>
            <a:ext cx="21285200" cy="7429500"/>
          </a:xfrm>
          <a:prstGeom prst="rect">
            <a:avLst/>
          </a:prstGeom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397470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859967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2358"/>
            <a:ext cx="219456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Hb Segmentation </a:t>
            </a:r>
            <a:r>
              <a:rPr lang="mr-IN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–</a:t>
            </a: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 Native Subject Space, Anatomical Resolution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885" y="6145825"/>
            <a:ext cx="21285200" cy="7429500"/>
          </a:xfrm>
          <a:prstGeom prst="rect">
            <a:avLst/>
          </a:prstGeom>
        </p:spPr>
      </p:pic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10546057" y="15455901"/>
            <a:ext cx="21945600" cy="859793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546057" y="14817130"/>
            <a:ext cx="219456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Full Hb ROI </a:t>
            </a:r>
            <a:r>
              <a:rPr lang="mr-IN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–</a:t>
            </a: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 MNI Space, Functional Resolution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942" y="15710597"/>
            <a:ext cx="21285200" cy="7429500"/>
          </a:xfrm>
          <a:prstGeom prst="rect">
            <a:avLst/>
          </a:prstGeom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294726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859967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2358"/>
            <a:ext cx="219456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Hb Segmentation </a:t>
            </a:r>
            <a:r>
              <a:rPr lang="mr-IN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–</a:t>
            </a: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 Native Subject Space, Anatomical Resolution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10546057" y="15455901"/>
            <a:ext cx="21945600" cy="859793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546057" y="14817130"/>
            <a:ext cx="219456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Thresholded Hb ROI </a:t>
            </a:r>
            <a:r>
              <a:rPr lang="mr-IN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–</a:t>
            </a: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 MNI Space, Functional Resolution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942" y="15710597"/>
            <a:ext cx="21285200" cy="7429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885" y="6145825"/>
            <a:ext cx="21285200" cy="7429500"/>
          </a:xfrm>
          <a:prstGeom prst="rect">
            <a:avLst/>
          </a:prstGeom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39" name="Right Arrow 38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995787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181609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4368"/>
            <a:ext cx="21945600" cy="6320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HCP Multimodal Cortical Parcellation (Glasser MF </a:t>
            </a:r>
            <a:r>
              <a:rPr lang="en-US" sz="3600" b="1" i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et al. </a:t>
            </a: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Nature 2016)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677" y="6044034"/>
            <a:ext cx="19896670" cy="14448615"/>
          </a:xfrm>
          <a:prstGeom prst="rect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18851197" y="19429198"/>
            <a:ext cx="5802134" cy="4523215"/>
            <a:chOff x="8085678" y="4655711"/>
            <a:chExt cx="1183791" cy="922858"/>
          </a:xfrm>
        </p:grpSpPr>
        <p:pic>
          <p:nvPicPr>
            <p:cNvPr id="18" name="Picture 17" descr="colorwheel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2629" y="4664169"/>
              <a:ext cx="914400" cy="9144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655378" y="4655711"/>
              <a:ext cx="458089" cy="20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Arial"/>
                  <a:cs typeface="Arial"/>
                </a:rPr>
                <a:t>Task Positive                 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85678" y="5320662"/>
              <a:ext cx="594203" cy="20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00FF00"/>
                  </a:solidFill>
                  <a:latin typeface="Arial"/>
                  <a:cs typeface="Arial"/>
                </a:rPr>
                <a:t>Sensory</a:t>
              </a:r>
              <a:br>
                <a:rPr lang="en-US" sz="3000" b="1" dirty="0">
                  <a:solidFill>
                    <a:srgbClr val="00FF00"/>
                  </a:solidFill>
                  <a:latin typeface="Arial"/>
                  <a:cs typeface="Arial"/>
                </a:rPr>
              </a:br>
              <a:r>
                <a:rPr lang="en-US" sz="3000" b="1" dirty="0">
                  <a:solidFill>
                    <a:srgbClr val="00FF00"/>
                  </a:solidFill>
                  <a:latin typeface="Arial"/>
                  <a:cs typeface="Arial"/>
                </a:rPr>
                <a:t>Motor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74208" y="5358626"/>
              <a:ext cx="595261" cy="20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Arial"/>
                  <a:cs typeface="Arial"/>
                </a:rPr>
                <a:t>Task </a:t>
              </a:r>
            </a:p>
            <a:p>
              <a:r>
                <a:rPr lang="en-US" sz="3000" b="1" dirty="0">
                  <a:latin typeface="Arial"/>
                  <a:cs typeface="Arial"/>
                </a:rPr>
                <a:t>Negative      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782" y="4799312"/>
              <a:ext cx="514827" cy="103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0000FF"/>
                  </a:solidFill>
                  <a:latin typeface="Arial"/>
                  <a:cs typeface="Arial"/>
                </a:rPr>
                <a:t>Visual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63590" y="4908078"/>
              <a:ext cx="532792" cy="113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/>
                  <a:cs typeface="Arial"/>
                </a:rPr>
                <a:t>Auditory</a:t>
              </a:r>
            </a:p>
          </p:txBody>
        </p:sp>
      </p:grp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78352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181609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9" name="Picture 8" descr="hcp_subcortex_unthresh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03" y="20479059"/>
            <a:ext cx="21736913" cy="3543906"/>
          </a:xfrm>
          <a:prstGeom prst="rect">
            <a:avLst/>
          </a:prstGeom>
        </p:spPr>
      </p:pic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4368"/>
            <a:ext cx="21945600" cy="6320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Unthresholded Hb Connectivity, HCP Adults (N=68)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3" name="Picture 2" descr="hcp_cortex_unthresh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05" y="6044034"/>
            <a:ext cx="19977016" cy="14448617"/>
          </a:xfrm>
          <a:prstGeom prst="rect">
            <a:avLst/>
          </a:prstGeom>
        </p:spPr>
      </p:pic>
      <p:pic>
        <p:nvPicPr>
          <p:cNvPr id="100" name="Picture 99"/>
          <p:cNvPicPr>
            <a:picLocks/>
          </p:cNvPicPr>
          <p:nvPr/>
        </p:nvPicPr>
        <p:blipFill rotWithShape="1">
          <a:blip r:embed="rId7"/>
          <a:srcRect l="1515" t="97506" r="73583" b="742"/>
          <a:stretch/>
        </p:blipFill>
        <p:spPr>
          <a:xfrm>
            <a:off x="17992511" y="12788015"/>
            <a:ext cx="6983952" cy="687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1" name="TextBox 100"/>
          <p:cNvSpPr txBox="1"/>
          <p:nvPr/>
        </p:nvSpPr>
        <p:spPr>
          <a:xfrm>
            <a:off x="16890798" y="12736725"/>
            <a:ext cx="896760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-4			    </a:t>
            </a:r>
            <a:r>
              <a:rPr lang="en-US" sz="4400" b="1" i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-stat			   </a:t>
            </a:r>
            <a:r>
              <a:rPr lang="en-US" sz="4400" b="1" dirty="0">
                <a:latin typeface="Arial"/>
                <a:cs typeface="Arial"/>
              </a:rPr>
              <a:t>7</a:t>
            </a:r>
            <a:endParaRPr lang="en-US" sz="4400" b="1" i="1" dirty="0">
              <a:latin typeface="Arial"/>
              <a:cs typeface="Arial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50" name="Right Arrow 49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941683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181609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03" y="20479059"/>
            <a:ext cx="21736913" cy="3543905"/>
          </a:xfrm>
          <a:prstGeom prst="rect">
            <a:avLst/>
          </a:prstGeom>
        </p:spPr>
      </p:pic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4368"/>
            <a:ext cx="21945600" cy="6320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Unthresholded Hb Connectivity, All Adolescents (N=64)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05" y="6044034"/>
            <a:ext cx="19977015" cy="14448617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7"/>
          <a:srcRect l="1515" t="97506" r="73583" b="742"/>
          <a:stretch/>
        </p:blipFill>
        <p:spPr>
          <a:xfrm>
            <a:off x="17992511" y="12788015"/>
            <a:ext cx="6983952" cy="687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890798" y="12736725"/>
            <a:ext cx="896760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-4			    </a:t>
            </a:r>
            <a:r>
              <a:rPr lang="en-US" sz="4400" b="1" i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-stat			   </a:t>
            </a:r>
            <a:r>
              <a:rPr lang="en-US" sz="4400" b="1" dirty="0">
                <a:latin typeface="Arial"/>
                <a:cs typeface="Arial"/>
              </a:rPr>
              <a:t>7</a:t>
            </a:r>
            <a:endParaRPr lang="en-US" sz="4400" b="1" i="1" dirty="0">
              <a:latin typeface="Arial"/>
              <a:cs typeface="Arial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176280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181609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06" y="20479059"/>
            <a:ext cx="21736907" cy="3543905"/>
          </a:xfrm>
          <a:prstGeom prst="rect">
            <a:avLst/>
          </a:prstGeom>
        </p:spPr>
      </p:pic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4368"/>
            <a:ext cx="21945600" cy="6320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Unthresholded Hb Connectivity, Healthy Control Adolescents (N=15)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05" y="6044034"/>
            <a:ext cx="19977015" cy="14448616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7"/>
          <a:srcRect l="1515" t="97506" r="73583" b="742"/>
          <a:stretch/>
        </p:blipFill>
        <p:spPr>
          <a:xfrm>
            <a:off x="17992511" y="12788015"/>
            <a:ext cx="6983952" cy="687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890798" y="12736725"/>
            <a:ext cx="896760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-3			    </a:t>
            </a:r>
            <a:r>
              <a:rPr lang="en-US" sz="4400" b="1" i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-stat			   </a:t>
            </a:r>
            <a:r>
              <a:rPr lang="en-US" sz="4400" b="1" dirty="0">
                <a:latin typeface="Arial"/>
                <a:cs typeface="Arial"/>
              </a:rPr>
              <a:t>5</a:t>
            </a:r>
            <a:endParaRPr lang="en-US" sz="4400" b="1" i="1" dirty="0">
              <a:latin typeface="Arial"/>
              <a:cs typeface="Arial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310705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181609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06" y="20479059"/>
            <a:ext cx="21736907" cy="3543904"/>
          </a:xfrm>
          <a:prstGeom prst="rect">
            <a:avLst/>
          </a:prstGeom>
        </p:spPr>
      </p:pic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4368"/>
            <a:ext cx="21945600" cy="6320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Unthresholded Hb Connectivity, Mood Disorder Adolescents (N=30)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05" y="6044034"/>
            <a:ext cx="19977014" cy="14448616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7"/>
          <a:srcRect l="1515" t="97506" r="73583" b="742"/>
          <a:stretch/>
        </p:blipFill>
        <p:spPr>
          <a:xfrm>
            <a:off x="17992511" y="12788015"/>
            <a:ext cx="6983952" cy="687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890798" y="12736725"/>
            <a:ext cx="896760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-3			    </a:t>
            </a:r>
            <a:r>
              <a:rPr lang="en-US" sz="4400" b="1" i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-stat			   </a:t>
            </a:r>
            <a:r>
              <a:rPr lang="en-US" sz="4400" b="1" dirty="0">
                <a:latin typeface="Arial"/>
                <a:cs typeface="Arial"/>
              </a:rPr>
              <a:t>5</a:t>
            </a:r>
            <a:endParaRPr lang="en-US" sz="4400" b="1" i="1" dirty="0">
              <a:latin typeface="Arial"/>
              <a:cs typeface="Arial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742862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181609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09" y="20479059"/>
            <a:ext cx="21736901" cy="3543904"/>
          </a:xfrm>
          <a:prstGeom prst="rect">
            <a:avLst/>
          </a:prstGeom>
        </p:spPr>
      </p:pic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4368"/>
            <a:ext cx="21945600" cy="6320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Unthresholded Hb Connectivity, Anxiety Disorder Adolescents (N=27)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05" y="6044034"/>
            <a:ext cx="19977014" cy="1444861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7"/>
          <a:srcRect l="1515" t="97506" r="73583" b="742"/>
          <a:stretch/>
        </p:blipFill>
        <p:spPr>
          <a:xfrm>
            <a:off x="17992511" y="12788015"/>
            <a:ext cx="6983952" cy="687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890798" y="12736725"/>
            <a:ext cx="896760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-3			    </a:t>
            </a:r>
            <a:r>
              <a:rPr lang="en-US" sz="4400" b="1" i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-stat			   </a:t>
            </a:r>
            <a:r>
              <a:rPr lang="en-US" sz="4400" b="1" dirty="0">
                <a:latin typeface="Arial"/>
                <a:cs typeface="Arial"/>
              </a:rPr>
              <a:t>5</a:t>
            </a:r>
            <a:endParaRPr lang="en-US" sz="4400" b="1" i="1" dirty="0">
              <a:latin typeface="Arial"/>
              <a:cs typeface="Arial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53532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181609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09" y="20479059"/>
            <a:ext cx="21736901" cy="3543903"/>
          </a:xfrm>
          <a:prstGeom prst="rect">
            <a:avLst/>
          </a:prstGeom>
        </p:spPr>
      </p:pic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4368"/>
            <a:ext cx="21945600" cy="6320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Unthresholded Hb Connectivity, Behavioral Disorder Adolescents (N=26)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06" y="6044034"/>
            <a:ext cx="19977012" cy="1444861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7"/>
          <a:srcRect l="1515" t="97506" r="73583" b="742"/>
          <a:stretch/>
        </p:blipFill>
        <p:spPr>
          <a:xfrm>
            <a:off x="17992511" y="12788015"/>
            <a:ext cx="6983952" cy="687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890798" y="12736725"/>
            <a:ext cx="896760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-3			    </a:t>
            </a:r>
            <a:r>
              <a:rPr lang="en-US" sz="4400" b="1" i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-stat			   </a:t>
            </a:r>
            <a:r>
              <a:rPr lang="en-US" sz="4400" b="1" dirty="0">
                <a:latin typeface="Arial"/>
                <a:cs typeface="Arial"/>
              </a:rPr>
              <a:t>5</a:t>
            </a:r>
            <a:endParaRPr lang="en-US" sz="4400" b="1" i="1" dirty="0">
              <a:latin typeface="Arial"/>
              <a:cs typeface="Arial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670513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541000" y="5892800"/>
            <a:ext cx="21945600" cy="181609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67022" y="6115804"/>
            <a:ext cx="8489244" cy="8054147"/>
          </a:xfrm>
          <a:prstGeom prst="rect">
            <a:avLst/>
          </a:prstGeom>
          <a:solidFill>
            <a:srgbClr val="BFBFB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7400" y="812800"/>
            <a:ext cx="41402000" cy="3920984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9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Habenula Connectivity in Adolescent Mental Illness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6000" dirty="0">
                <a:latin typeface="Arial"/>
                <a:cs typeface="Arial"/>
              </a:rPr>
              <a:t>Benjamin A. Ely,</a:t>
            </a:r>
            <a:r>
              <a:rPr lang="en-US" sz="6000" baseline="30000" dirty="0">
                <a:latin typeface="Arial"/>
                <a:cs typeface="Arial"/>
              </a:rPr>
              <a:t>1,2</a:t>
            </a:r>
            <a:r>
              <a:rPr lang="en-US" sz="6000" dirty="0">
                <a:latin typeface="Arial"/>
                <a:cs typeface="Arial"/>
              </a:rPr>
              <a:t>* Junqian Xu,</a:t>
            </a:r>
            <a:r>
              <a:rPr lang="en-US" sz="6000" baseline="30000" dirty="0">
                <a:latin typeface="Arial"/>
                <a:cs typeface="Arial"/>
              </a:rPr>
              <a:t>1-3</a:t>
            </a:r>
            <a:r>
              <a:rPr lang="en-US" sz="6000" dirty="0">
                <a:latin typeface="Arial"/>
                <a:cs typeface="Arial"/>
              </a:rPr>
              <a:t> Vilma Gabbay</a:t>
            </a:r>
            <a:r>
              <a:rPr lang="en-US" sz="6000" baseline="30000" dirty="0">
                <a:latin typeface="Arial"/>
                <a:cs typeface="Arial"/>
              </a:rPr>
              <a:t>1,2,4,5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dirty="0">
                <a:latin typeface="Arial"/>
                <a:cs typeface="Arial"/>
              </a:rPr>
              <a:t>Icahn School of Medicine at Mount Sinai 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Neuroscience, 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Graduate School, </a:t>
            </a:r>
            <a:r>
              <a:rPr lang="en-US" sz="4400" baseline="30000" dirty="0">
                <a:latin typeface="Arial"/>
                <a:cs typeface="Arial"/>
              </a:rPr>
              <a:t>3</a:t>
            </a:r>
            <a:r>
              <a:rPr lang="en-US" sz="4400" dirty="0">
                <a:latin typeface="Arial"/>
                <a:cs typeface="Arial"/>
              </a:rPr>
              <a:t>Radiology, </a:t>
            </a:r>
            <a:r>
              <a:rPr lang="en-US" sz="4400" baseline="30000" dirty="0">
                <a:latin typeface="Arial"/>
                <a:cs typeface="Arial"/>
              </a:rPr>
              <a:t>4</a:t>
            </a:r>
            <a:r>
              <a:rPr lang="en-US" sz="4400" dirty="0">
                <a:latin typeface="Arial"/>
                <a:cs typeface="Arial"/>
              </a:rPr>
              <a:t>Psychiatry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400" baseline="30000" dirty="0">
                <a:latin typeface="Arial"/>
                <a:cs typeface="Arial"/>
              </a:rPr>
              <a:t>5</a:t>
            </a:r>
            <a:r>
              <a:rPr lang="en-US" sz="4400" dirty="0">
                <a:latin typeface="Arial"/>
                <a:cs typeface="Arial"/>
              </a:rPr>
              <a:t>Nathan S. Kline Institute for Psychiatric Research			*Contact: </a:t>
            </a:r>
            <a:r>
              <a:rPr lang="en-US" sz="4400" dirty="0" err="1">
                <a:latin typeface="Arial"/>
                <a:cs typeface="Arial"/>
              </a:rPr>
              <a:t>benjamin.ely@mssm.edu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41000" y="5252358"/>
            <a:ext cx="219456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Raphe Nuclei PET vs. Adolescent Hb Connectivity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11740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Presentation 320.11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4819" r="46773" b="25898"/>
          <a:stretch/>
        </p:blipFill>
        <p:spPr>
          <a:xfrm>
            <a:off x="1041400" y="1450117"/>
            <a:ext cx="3422342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9492" y="1458951"/>
            <a:ext cx="27432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1199" y="3584142"/>
            <a:ext cx="3091111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Mount Sinai</a:t>
            </a:r>
          </a:p>
        </p:txBody>
      </p:sp>
      <p:pic>
        <p:nvPicPr>
          <p:cNvPr id="100" name="Picture 99"/>
          <p:cNvPicPr>
            <a:picLocks/>
          </p:cNvPicPr>
          <p:nvPr/>
        </p:nvPicPr>
        <p:blipFill rotWithShape="1">
          <a:blip r:embed="rId5"/>
          <a:srcRect l="19768" t="97506" r="73583" b="742"/>
          <a:stretch/>
        </p:blipFill>
        <p:spPr>
          <a:xfrm>
            <a:off x="16598900" y="23300267"/>
            <a:ext cx="9836298" cy="6350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1" name="TextBox 100"/>
          <p:cNvSpPr txBox="1"/>
          <p:nvPr/>
        </p:nvSpPr>
        <p:spPr>
          <a:xfrm>
            <a:off x="15398818" y="23267556"/>
            <a:ext cx="1182625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3.5					   </a:t>
            </a:r>
            <a:r>
              <a:rPr lang="en-US" sz="4400" b="1" i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-stat					</a:t>
            </a:r>
            <a:r>
              <a:rPr lang="en-US" sz="4400" b="1" dirty="0">
                <a:latin typeface="Arial"/>
                <a:cs typeface="Arial"/>
              </a:rPr>
              <a:t>7</a:t>
            </a:r>
            <a:endParaRPr lang="en-US" sz="4400" b="1" i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367093" y="11093502"/>
            <a:ext cx="2603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/>
                <a:cs typeface="Arial"/>
              </a:rPr>
              <a:t>X=0</a:t>
            </a:r>
          </a:p>
        </p:txBody>
      </p:sp>
      <p:pic>
        <p:nvPicPr>
          <p:cNvPr id="5" name="Picture 4" descr="adol_all_S_x0_t3.5-7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200" y="6032501"/>
            <a:ext cx="8280432" cy="8242299"/>
          </a:xfrm>
          <a:prstGeom prst="rect">
            <a:avLst/>
          </a:prstGeom>
        </p:spPr>
      </p:pic>
      <p:pic>
        <p:nvPicPr>
          <p:cNvPr id="6" name="Picture 5" descr="adol_all_S_x-2_t3.5-7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604" y="14338301"/>
            <a:ext cx="8663196" cy="8623300"/>
          </a:xfrm>
          <a:prstGeom prst="rect">
            <a:avLst/>
          </a:prstGeom>
        </p:spPr>
      </p:pic>
      <p:pic>
        <p:nvPicPr>
          <p:cNvPr id="7" name="Picture 6" descr="adol_all_S_x-4_t3.5-7.tif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7"/>
          <a:stretch/>
        </p:blipFill>
        <p:spPr>
          <a:xfrm>
            <a:off x="21666201" y="14338300"/>
            <a:ext cx="8280399" cy="862330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2797367" y="22317395"/>
            <a:ext cx="959268" cy="491805"/>
          </a:xfrm>
          <a:prstGeom prst="rect">
            <a:avLst/>
          </a:prstGeom>
          <a:solidFill>
            <a:srgbClr val="FFFFFF"/>
          </a:solidFill>
          <a:ln>
            <a:solidFill>
              <a:srgbClr val="35007F"/>
            </a:solidFill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X=-2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1687367" y="22317395"/>
            <a:ext cx="959268" cy="491805"/>
          </a:xfrm>
          <a:prstGeom prst="rect">
            <a:avLst/>
          </a:prstGeom>
          <a:solidFill>
            <a:srgbClr val="FFFFFF"/>
          </a:solidFill>
          <a:ln>
            <a:solidFill>
              <a:srgbClr val="35007F"/>
            </a:solidFill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X=-4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1687367" y="13681395"/>
            <a:ext cx="959268" cy="491805"/>
          </a:xfrm>
          <a:prstGeom prst="rect">
            <a:avLst/>
          </a:prstGeom>
          <a:solidFill>
            <a:srgbClr val="FFFFFF"/>
          </a:solidFill>
          <a:ln>
            <a:solidFill>
              <a:srgbClr val="35007F"/>
            </a:solidFill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X=0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810657" y="14568993"/>
            <a:ext cx="9144000" cy="948478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Subjects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64 Adolescents (ages 12 - 20)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15 Healthy controls</a:t>
            </a:r>
          </a:p>
          <a:p>
            <a:pPr marL="9144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49 Clinical subjects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Depression (BDI), anxiety (MASC), and anhedonia (TEPS) scales</a:t>
            </a:r>
          </a:p>
          <a:p>
            <a:pPr marL="0" lvl="1" indent="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Image Acquisition and Processing</a:t>
            </a:r>
            <a:r>
              <a:rPr 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3T Siemens Skyra with 16-ch coil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T1w MPRAGE/T2w SPACE (0.8mm)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10min rest EPI (2.3mm, 1s TR)</a:t>
            </a:r>
            <a:endParaRPr lang="en-US" sz="4000" dirty="0">
              <a:latin typeface="Arial"/>
              <a:cs typeface="Arial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HCP preprocessing pipelines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Denoising via ICA-FIX, </a:t>
            </a:r>
            <a:r>
              <a:rPr lang="en-US" sz="4000" dirty="0" err="1">
                <a:latin typeface="Arial"/>
                <a:cs typeface="Arial"/>
              </a:rPr>
              <a:t>CompCor</a:t>
            </a:r>
            <a:r>
              <a:rPr lang="en-US" sz="4000" dirty="0">
                <a:latin typeface="Arial"/>
                <a:cs typeface="Arial"/>
              </a:rPr>
              <a:t>, 4mm smoothing*, 0.1-0.01Hz band-pass, and thalamic ROI regression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*After ROI timeseries extracted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33045400" y="21056600"/>
            <a:ext cx="9144000" cy="299720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18288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 err="1">
                <a:latin typeface="Arial"/>
                <a:cs typeface="Arial"/>
              </a:rPr>
              <a:t>Fakhoury</a:t>
            </a:r>
            <a:r>
              <a:rPr lang="en-US" sz="2000" dirty="0">
                <a:latin typeface="Arial"/>
                <a:cs typeface="Arial"/>
              </a:rPr>
              <a:t> M. (2017), ‘The habenula in psychiatric disorders: More than three decades of translational investigation’, Neurosci </a:t>
            </a:r>
            <a:r>
              <a:rPr lang="en-US" sz="2000" dirty="0" err="1">
                <a:latin typeface="Arial"/>
                <a:cs typeface="Arial"/>
              </a:rPr>
              <a:t>Biobehav</a:t>
            </a:r>
            <a:r>
              <a:rPr lang="en-US" sz="2000" dirty="0">
                <a:latin typeface="Arial"/>
                <a:cs typeface="Arial"/>
              </a:rPr>
              <a:t> Rev, vol. 83.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‘Resting-state functional connectivity of the human habenula in healthy individuals: associations with subclinical depression’, Hum Brain </a:t>
            </a:r>
            <a:r>
              <a:rPr lang="en-US" sz="2000" dirty="0" err="1">
                <a:latin typeface="Arial"/>
                <a:cs typeface="Arial"/>
              </a:rPr>
              <a:t>Mapp</a:t>
            </a:r>
            <a:r>
              <a:rPr lang="en-US" sz="2000" dirty="0">
                <a:latin typeface="Arial"/>
                <a:cs typeface="Arial"/>
              </a:rPr>
              <a:t>, vol. 37.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Ely BA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(in prep), ‘Human Habenula Functional Connectivity with Monoamine, Sensory, and Salience Systems’.</a:t>
            </a:r>
          </a:p>
          <a:p>
            <a:pPr indent="-228600" algn="just">
              <a:spcBef>
                <a:spcPts val="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Kim JW </a:t>
            </a:r>
            <a:r>
              <a:rPr lang="en-US" sz="2000" i="1" dirty="0">
                <a:latin typeface="Arial"/>
                <a:cs typeface="Arial"/>
              </a:rPr>
              <a:t>et al</a:t>
            </a:r>
            <a:r>
              <a:rPr lang="en-US" sz="2000" dirty="0">
                <a:latin typeface="Arial"/>
                <a:cs typeface="Arial"/>
              </a:rPr>
              <a:t>. (2016), ‘Human habenula segmentation using myelin content’, NeuroImage, vol. 130.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0658" y="13935812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045400" y="20538519"/>
            <a:ext cx="9144000" cy="6327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REFERENCES</a:t>
            </a: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798088" y="5906658"/>
            <a:ext cx="9144000" cy="765694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Mental illness often emerges in adolescence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habenula (Hb) inhibits midbrain monoamine </a:t>
            </a:r>
            <a:r>
              <a:rPr lang="en-US" sz="4000" dirty="0" err="1">
                <a:latin typeface="Arial"/>
                <a:cs typeface="Arial"/>
              </a:rPr>
              <a:t>signalling</a:t>
            </a:r>
            <a:r>
              <a:rPr lang="en-US" sz="4000" dirty="0">
                <a:latin typeface="Arial"/>
                <a:cs typeface="Arial"/>
              </a:rPr>
              <a:t> and may play a clinical roll in reward deficits</a:t>
            </a:r>
            <a:r>
              <a:rPr lang="en-US" sz="4000" baseline="30000" dirty="0">
                <a:latin typeface="Arial"/>
                <a:cs typeface="Arial"/>
              </a:rPr>
              <a:t>1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The small size of the human Hb has limited </a:t>
            </a:r>
            <a:r>
              <a:rPr lang="en-US" sz="4000" i="1" dirty="0">
                <a:latin typeface="Arial"/>
                <a:cs typeface="Arial"/>
              </a:rPr>
              <a:t>in vivo </a:t>
            </a:r>
            <a:r>
              <a:rPr lang="en-US" sz="4000" dirty="0">
                <a:latin typeface="Arial"/>
                <a:cs typeface="Arial"/>
              </a:rPr>
              <a:t>research</a:t>
            </a:r>
            <a:r>
              <a:rPr lang="en-US" sz="4000" baseline="30000" dirty="0">
                <a:latin typeface="Arial"/>
                <a:cs typeface="Arial"/>
              </a:rPr>
              <a:t>2</a:t>
            </a:r>
          </a:p>
          <a:p>
            <a:pPr marL="457200" lvl="1" indent="-457200" algn="just" defTabSz="1880957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/>
            </a:pPr>
            <a:r>
              <a:rPr lang="en-US" sz="4000" dirty="0">
                <a:latin typeface="Arial"/>
                <a:cs typeface="Arial"/>
              </a:rPr>
              <a:t>Using an optimized high-resolution fMRI approach,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  <a:r>
              <a:rPr lang="en-US" sz="4000" dirty="0">
                <a:latin typeface="Arial"/>
                <a:cs typeface="Arial"/>
              </a:rPr>
              <a:t> we examined Hb connectivity in adolescents with a range of mood, anxiety, and behavior disorder symptoms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98088" y="5260069"/>
            <a:ext cx="9144000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INTRODUCTION</a:t>
            </a:r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33033380" y="5906660"/>
            <a:ext cx="9144000" cy="943494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20040" lvl="0" indent="-320040" algn="just" defTabSz="1880957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u="sng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Defining the Habenula</a:t>
            </a:r>
            <a:r>
              <a:rPr lang="en-US" altLang="en-US" sz="4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Semi-automated Hb segmentation</a:t>
            </a:r>
            <a:r>
              <a:rPr lang="en-US" sz="4000" baseline="30000" dirty="0">
                <a:latin typeface="Arial"/>
                <a:cs typeface="Arial"/>
              </a:rPr>
              <a:t>4</a:t>
            </a: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Optimized transformation to MNI</a:t>
            </a:r>
            <a:r>
              <a:rPr lang="en-US" sz="4000" baseline="30000" dirty="0">
                <a:latin typeface="Arial"/>
                <a:cs typeface="Arial"/>
              </a:rPr>
              <a:t>3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4000" dirty="0">
              <a:latin typeface="Arial"/>
              <a:cs typeface="Arial"/>
            </a:endParaRP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latin typeface="Arial"/>
                <a:cs typeface="Arial"/>
              </a:rPr>
              <a:t>Functional Connectivity Analysis: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ROI timeseries extraction via Conn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Whole-brain Hb connectivity via Connectome Workbench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Threshold-free cluster enhancement (TFCE) + FWE correction via PALM</a:t>
            </a:r>
            <a:endParaRPr lang="en-US" sz="40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033380" y="5264604"/>
            <a:ext cx="9144000" cy="6340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METHODS II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9"/>
          <a:stretch/>
        </p:blipFill>
        <p:spPr>
          <a:xfrm>
            <a:off x="38032277" y="7887293"/>
            <a:ext cx="3916024" cy="36576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9"/>
          <a:stretch/>
        </p:blipFill>
        <p:spPr>
          <a:xfrm>
            <a:off x="33267542" y="7885620"/>
            <a:ext cx="3917124" cy="3657600"/>
          </a:xfrm>
          <a:prstGeom prst="rect">
            <a:avLst/>
          </a:prstGeom>
        </p:spPr>
      </p:pic>
      <p:sp>
        <p:nvSpPr>
          <p:cNvPr id="55" name="Right Arrow 54"/>
          <p:cNvSpPr/>
          <p:nvPr/>
        </p:nvSpPr>
        <p:spPr>
          <a:xfrm>
            <a:off x="37288305" y="9146101"/>
            <a:ext cx="634995" cy="11641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33032700" y="16332794"/>
            <a:ext cx="9154879" cy="38591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182880" tIns="91440" rIns="182880" bIns="18288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0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9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7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Hb connectivity develops early in life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Similar to healthy adults, includes reward, sensory, and salience areas</a:t>
            </a:r>
          </a:p>
          <a:p>
            <a:pPr marL="4572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May correlate with clinical symptoms</a:t>
            </a:r>
          </a:p>
          <a:p>
            <a:pPr marL="914400" lvl="1" indent="-4572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>
                <a:latin typeface="Arial"/>
                <a:cs typeface="Arial"/>
              </a:rPr>
              <a:t>Default network connectivity seen only in clinical 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326983" y="7940843"/>
            <a:ext cx="3790655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0.9mm Segmented Hb (Native)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559246" y="7939299"/>
            <a:ext cx="2849339" cy="49244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2.3mm Hb Seed (MNI)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3029724" y="15696628"/>
            <a:ext cx="9159676" cy="6327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cap="flat" cmpd="sng" algn="ctr">
            <a:solidFill>
              <a:srgbClr val="3500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7331" tIns="38665" rIns="77331" bIns="38665" anchor="b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370031" algn="l"/>
              </a:tabLst>
              <a:defRPr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CONCLUSIONS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34667" y="6766748"/>
            <a:ext cx="7720533" cy="674030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/>
              <a:t>PET image showing midsagittal view of human raphe nuclei. Removed from template due to copyright concerns; see Figure 2b in Son YD et al. </a:t>
            </a:r>
            <a:br>
              <a:rPr lang="en-US" sz="5400" dirty="0"/>
            </a:br>
            <a:r>
              <a:rPr lang="en-US" sz="5400" dirty="0"/>
              <a:t>NeuroImage, 2012.</a:t>
            </a:r>
          </a:p>
        </p:txBody>
      </p:sp>
    </p:spTree>
    <p:extLst>
      <p:ext uri="{BB962C8B-B14F-4D97-AF65-F5344CB8AC3E}">
        <p14:creationId xmlns:p14="http://schemas.microsoft.com/office/powerpoint/2010/main" val="1387415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6A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fN Document" ma:contentTypeID="0x0101004D8F5E3890581C4082992ECC2F935731009271DE19D3F6E144AF2B85B2A5750DFD" ma:contentTypeVersion="36" ma:contentTypeDescription="" ma:contentTypeScope="" ma:versionID="90340b776378b8637e0b20d4bf1eb267">
  <xsd:schema xmlns:xsd="http://www.w3.org/2001/XMLSchema" xmlns:xs="http://www.w3.org/2001/XMLSchema" xmlns:p="http://schemas.microsoft.com/office/2006/metadata/properties" xmlns:ns2="529ccce0-d01a-44eb-8f6d-fcfce274c37a" xmlns:ns3="aaaac1c6-dd68-4dcc-b6e0-f95d37779d92" targetNamespace="http://schemas.microsoft.com/office/2006/metadata/properties" ma:root="true" ma:fieldsID="5b6b062fb3b046ccf4e118b2dbfc1b73" ns2:_="" ns3:_="">
    <xsd:import namespace="529ccce0-d01a-44eb-8f6d-fcfce274c37a"/>
    <xsd:import namespace="aaaac1c6-dd68-4dcc-b6e0-f95d37779d92"/>
    <xsd:element name="properties">
      <xsd:complexType>
        <xsd:sequence>
          <xsd:element name="documentManagement">
            <xsd:complexType>
              <xsd:all>
                <xsd:element ref="ns2:TypeOfContent" minOccurs="0"/>
                <xsd:element ref="ns2:_dlc_DocId" minOccurs="0"/>
                <xsd:element ref="ns2:_dlc_DocIdUrl" minOccurs="0"/>
                <xsd:element ref="ns2:_dlc_DocIdPersistId" minOccurs="0"/>
                <xsd:element ref="ns2:DocumentType" minOccurs="0"/>
                <xsd:element ref="ns2:f35ca5f0ee694cfd9c7653895a2c7dca" minOccurs="0"/>
                <xsd:element ref="ns2:TaxCatchAll" minOccurs="0"/>
                <xsd:element ref="ns2:TaxKeywordTaxHTField" minOccurs="0"/>
                <xsd:element ref="ns2:LastReviewedDate" minOccurs="0"/>
                <xsd:element ref="ns2:DocumentStatus" minOccurs="0"/>
                <xsd:element ref="ns2:TaxCatchAllLabel" minOccurs="0"/>
                <xsd:element ref="ns2:db0dfd8ecf6c4fc28d538b1ac635d8be" minOccurs="0"/>
                <xsd:element ref="ns3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9ccce0-d01a-44eb-8f6d-fcfce274c37a" elementFormDefault="qualified">
    <xsd:import namespace="http://schemas.microsoft.com/office/2006/documentManagement/types"/>
    <xsd:import namespace="http://schemas.microsoft.com/office/infopath/2007/PartnerControls"/>
    <xsd:element name="TypeOfContent" ma:index="4" nillable="true" ma:displayName="Type of Content" ma:format="Dropdown" ma:internalName="TypeOfContent" ma:readOnly="false">
      <xsd:simpleType>
        <xsd:restriction base="dms:Choice">
          <xsd:enumeration value="Template"/>
          <xsd:enumeration value="Policy"/>
          <xsd:enumeration value="Form"/>
          <xsd:enumeration value="Documentation"/>
          <xsd:enumeration value="Press Release"/>
          <xsd:enumeration value="Unclassified"/>
        </xsd:restriction>
      </xsd:simpleType>
    </xsd:element>
    <xsd:element name="_dlc_DocId" ma:index="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7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DocumentType" ma:index="12" nillable="true" ma:displayName="Document Type" ma:format="Dropdown" ma:internalName="DocumentType" ma:readOnly="false">
      <xsd:simpleType>
        <xsd:restriction base="dms:Choice">
          <xsd:enumeration value="Checklist"/>
          <xsd:enumeration value="Contract"/>
          <xsd:enumeration value="Floor Plan"/>
          <xsd:enumeration value="Form"/>
          <xsd:enumeration value="Grant"/>
          <xsd:enumeration value="Graphic"/>
          <xsd:enumeration value="Invoice"/>
          <xsd:enumeration value="Manual"/>
          <xsd:enumeration value="Meeting Notes"/>
          <xsd:enumeration value="Memo"/>
          <xsd:enumeration value="Photo"/>
          <xsd:enumeration value="Policy"/>
          <xsd:enumeration value="Presentation"/>
          <xsd:enumeration value="Process"/>
          <xsd:enumeration value="Report"/>
          <xsd:enumeration value="Template"/>
          <xsd:enumeration value="User Guide"/>
          <xsd:enumeration value="Unclassified"/>
          <xsd:enumeration value="Video"/>
        </xsd:restriction>
      </xsd:simpleType>
    </xsd:element>
    <xsd:element name="f35ca5f0ee694cfd9c7653895a2c7dca" ma:index="14" nillable="true" ma:taxonomy="true" ma:internalName="f35ca5f0ee694cfd9c7653895a2c7dca" ma:taxonomyFieldName="Function" ma:displayName="Function" ma:readOnly="false" ma:fieldId="{f35ca5f0-ee69-4cfd-9c76-53895a2c7dca}" ma:taxonomyMulti="true" ma:sspId="797d636a-0608-4240-bc17-84bd244307a5" ma:termSetId="feffb8c1-e6ea-432e-a7e0-ce911a1d98c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70a1ea77-b44d-40b8-a9b7-c7fa1c8b6a48}" ma:internalName="TaxCatchAll" ma:readOnly="false" ma:showField="CatchAllData" ma:web="529ccce0-d01a-44eb-8f6d-fcfce274c3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7" nillable="true" ma:taxonomy="true" ma:internalName="TaxKeywordTaxHTField" ma:taxonomyFieldName="TaxKeyword" ma:displayName="Enterprise Keywords" ma:readOnly="false" ma:fieldId="{23f27201-bee3-471e-b2e7-b64fd8b7ca38}" ma:taxonomyMulti="true" ma:sspId="797d636a-0608-4240-bc17-84bd244307a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LastReviewedDate" ma:index="18" nillable="true" ma:displayName="Last Reviewed Date" ma:default="[today]" ma:format="DateOnly" ma:internalName="LastReviewedDate" ma:readOnly="false">
      <xsd:simpleType>
        <xsd:restriction base="dms:DateTime"/>
      </xsd:simpleType>
    </xsd:element>
    <xsd:element name="DocumentStatus" ma:index="19" nillable="true" ma:displayName="Document Status" ma:default="Draft" ma:format="Dropdown" ma:internalName="DocumentStatus" ma:readOnly="false">
      <xsd:simpleType>
        <xsd:restriction base="dms:Choice">
          <xsd:enumeration value="Draft"/>
          <xsd:enumeration value="Final"/>
        </xsd:restriction>
      </xsd:simpleType>
    </xsd:element>
    <xsd:element name="TaxCatchAllLabel" ma:index="20" nillable="true" ma:displayName="Taxonomy Catch All Column1" ma:hidden="true" ma:list="{70a1ea77-b44d-40b8-a9b7-c7fa1c8b6a48}" ma:internalName="TaxCatchAllLabel" ma:readOnly="true" ma:showField="CatchAllDataLabel" ma:web="529ccce0-d01a-44eb-8f6d-fcfce274c3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b0dfd8ecf6c4fc28d538b1ac635d8be" ma:index="21" nillable="true" ma:taxonomy="true" ma:internalName="db0dfd8ecf6c4fc28d538b1ac635d8be" ma:taxonomyFieldName="Program" ma:displayName="Program" ma:readOnly="false" ma:fieldId="{db0dfd8e-cf6c-4fc2-8d53-8b1ac635d8be}" ma:taxonomyMulti="true" ma:sspId="797d636a-0608-4240-bc17-84bd244307a5" ma:termSetId="bf9a34c8-30e7-41cf-bc26-8cf2b79c8fd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ac1c6-dd68-4dcc-b6e0-f95d37779d92" elementFormDefault="qualified">
    <xsd:import namespace="http://schemas.microsoft.com/office/2006/documentManagement/types"/>
    <xsd:import namespace="http://schemas.microsoft.com/office/infopath/2007/PartnerControls"/>
    <xsd:element name="Category" ma:index="23" nillable="true" ma:displayName="Category" ma:default="Abstract Submission" ma:format="Dropdown" ma:internalName="Category">
      <xsd:simpleType>
        <xsd:restriction base="dms:Choice">
          <xsd:enumeration value="Abstract Submission"/>
          <xsd:enumeration value="Annual Meeting Technology"/>
          <xsd:enumeration value="Program Committee"/>
          <xsd:enumeration value="Sessions and Event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9ccce0-d01a-44eb-8f6d-fcfce274c37a"/>
    <LastReviewedDate xmlns="529ccce0-d01a-44eb-8f6d-fcfce274c37a">2019-04-19T04:00:00+00:00</LastReviewedDate>
    <f35ca5f0ee694cfd9c7653895a2c7dca xmlns="529ccce0-d01a-44eb-8f6d-fcfce274c37a">
      <Terms xmlns="http://schemas.microsoft.com/office/infopath/2007/PartnerControls"/>
    </f35ca5f0ee694cfd9c7653895a2c7dca>
    <db0dfd8ecf6c4fc28d538b1ac635d8be xmlns="529ccce0-d01a-44eb-8f6d-fcfce274c37a">
      <Terms xmlns="http://schemas.microsoft.com/office/infopath/2007/PartnerControls"/>
    </db0dfd8ecf6c4fc28d538b1ac635d8be>
    <_dlc_DocIdPersistId xmlns="529ccce0-d01a-44eb-8f6d-fcfce274c37a" xsi:nil="true"/>
    <Category xmlns="aaaac1c6-dd68-4dcc-b6e0-f95d37779d92">Abstract Submission</Category>
    <DocumentType xmlns="529ccce0-d01a-44eb-8f6d-fcfce274c37a" xsi:nil="true"/>
    <DocumentStatus xmlns="529ccce0-d01a-44eb-8f6d-fcfce274c37a">Draft</DocumentStatus>
    <TypeOfContent xmlns="529ccce0-d01a-44eb-8f6d-fcfce274c37a" xsi:nil="true"/>
    <TaxKeywordTaxHTField xmlns="529ccce0-d01a-44eb-8f6d-fcfce274c37a">
      <Terms xmlns="http://schemas.microsoft.com/office/infopath/2007/PartnerControls"/>
    </TaxKeywordTaxHTField>
    <_dlc_DocId xmlns="529ccce0-d01a-44eb-8f6d-fcfce274c37a">DXK3VZ7EW6WC-1674471505-5025</_dlc_DocId>
    <_dlc_DocIdUrl xmlns="529ccce0-d01a-44eb-8f6d-fcfce274c37a">
      <Url>https://sharepoint.sfn.org/departments/MPAS/_layouts/15/DocIdRedir.aspx?ID=DXK3VZ7EW6WC-1674471505-5025</Url>
      <Description>DXK3VZ7EW6WC-1674471505-5025</Description>
    </_dlc_DocIdUrl>
  </documentManagement>
</p:properties>
</file>

<file path=customXml/itemProps1.xml><?xml version="1.0" encoding="utf-8"?>
<ds:datastoreItem xmlns:ds="http://schemas.openxmlformats.org/officeDocument/2006/customXml" ds:itemID="{D88CA589-F3CA-4FF9-AC90-C4AAAADA2A97}"/>
</file>

<file path=customXml/itemProps2.xml><?xml version="1.0" encoding="utf-8"?>
<ds:datastoreItem xmlns:ds="http://schemas.openxmlformats.org/officeDocument/2006/customXml" ds:itemID="{425F34D1-E406-4F70-9151-1E430581BDA2}"/>
</file>

<file path=customXml/itemProps3.xml><?xml version="1.0" encoding="utf-8"?>
<ds:datastoreItem xmlns:ds="http://schemas.openxmlformats.org/officeDocument/2006/customXml" ds:itemID="{DA226A6F-AE8B-4495-B2C0-0168F66302D2}"/>
</file>

<file path=customXml/itemProps4.xml><?xml version="1.0" encoding="utf-8"?>
<ds:datastoreItem xmlns:ds="http://schemas.openxmlformats.org/officeDocument/2006/customXml" ds:itemID="{5F84A6B4-E090-4669-A8A4-9089058ABEC1}"/>
</file>

<file path=docProps/app.xml><?xml version="1.0" encoding="utf-8"?>
<Properties xmlns="http://schemas.openxmlformats.org/officeDocument/2006/extended-properties" xmlns:vt="http://schemas.openxmlformats.org/officeDocument/2006/docPropsVTypes">
  <TotalTime>13367</TotalTime>
  <Words>7563</Words>
  <Application>Microsoft Office PowerPoint</Application>
  <PresentationFormat>Custom</PresentationFormat>
  <Paragraphs>1405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Helvetica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Swarthmore College</Company>
  <LinksUpToDate>false</LinksUpToDate>
  <SharedDoc>false</SharedDoc>
  <HyperlinkBase>http://www.swarthmore.edu/NatSci/cpurrin1/posteradvice.htm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scientific posters (Swarthmore College)</dc:title>
  <dc:creator>Colin Purrington</dc:creator>
  <cp:keywords/>
  <dc:description>Suggestions and gripes to: cpurrin1@swarthmore.edu</dc:description>
  <cp:lastModifiedBy>Allison Morrow</cp:lastModifiedBy>
  <cp:revision>774</cp:revision>
  <cp:lastPrinted>2010-02-25T14:58:49Z</cp:lastPrinted>
  <dcterms:created xsi:type="dcterms:W3CDTF">2014-04-07T18:23:16Z</dcterms:created>
  <dcterms:modified xsi:type="dcterms:W3CDTF">2019-04-09T13:51:51Z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Colin Purrington</vt:lpwstr>
  </property>
  <property fmtid="{D5CDD505-2E9C-101B-9397-08002B2CF9AE}" pid="3" name="ContentTypeId">
    <vt:lpwstr>0x0101004D8F5E3890581C4082992ECC2F935731009271DE19D3F6E144AF2B85B2A5750DFD</vt:lpwstr>
  </property>
  <property fmtid="{D5CDD505-2E9C-101B-9397-08002B2CF9AE}" pid="4" name="_dlc_DocIdItemGuid">
    <vt:lpwstr>b422e250-ea88-43b8-ba4b-b8d9fd7031c4</vt:lpwstr>
  </property>
  <property fmtid="{D5CDD505-2E9C-101B-9397-08002B2CF9AE}" pid="5" name="TaxKeyword">
    <vt:lpwstr/>
  </property>
  <property fmtid="{D5CDD505-2E9C-101B-9397-08002B2CF9AE}" pid="6" name="Program">
    <vt:lpwstr/>
  </property>
  <property fmtid="{D5CDD505-2E9C-101B-9397-08002B2CF9AE}" pid="7" name="Function">
    <vt:lpwstr/>
  </property>
</Properties>
</file>