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"/>
  </p:notesMasterIdLst>
  <p:handoutMasterIdLst>
    <p:handoutMasterId r:id="rId5"/>
  </p:handoutMasterIdLst>
  <p:sldIdLst>
    <p:sldId id="1252" r:id="rId2"/>
    <p:sldId id="1275" r:id="rId3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8150"/>
    <a:srgbClr val="2CB673"/>
    <a:srgbClr val="34643F"/>
    <a:srgbClr val="1C2831"/>
    <a:srgbClr val="2A503C"/>
    <a:srgbClr val="243939"/>
    <a:srgbClr val="62806A"/>
    <a:srgbClr val="1D3226"/>
    <a:srgbClr val="387D5D"/>
    <a:srgbClr val="325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4" autoAdjust="0"/>
    <p:restoredTop sz="87674" autoAdjust="0"/>
  </p:normalViewPr>
  <p:slideViewPr>
    <p:cSldViewPr showGuides="1">
      <p:cViewPr varScale="1">
        <p:scale>
          <a:sx n="100" d="100"/>
          <a:sy n="100" d="100"/>
        </p:scale>
        <p:origin x="1632" y="78"/>
      </p:cViewPr>
      <p:guideLst>
        <p:guide orient="horz" pos="3936"/>
        <p:guide pos="3840"/>
        <p:guide orient="horz" pos="36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4096"/>
    </p:cViewPr>
  </p:sorterViewPr>
  <p:notesViewPr>
    <p:cSldViewPr showGuides="1">
      <p:cViewPr varScale="1">
        <p:scale>
          <a:sx n="77" d="100"/>
          <a:sy n="77" d="100"/>
        </p:scale>
        <p:origin x="-1808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mtClean="0"/>
            </a:lvl1pPr>
          </a:lstStyle>
          <a:p>
            <a:pPr>
              <a:defRPr/>
            </a:pPr>
            <a:fld id="{131B53F4-CB5E-3F41-9A99-C8C977B729A6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mtClean="0"/>
            </a:lvl1pPr>
          </a:lstStyle>
          <a:p>
            <a:pPr>
              <a:defRPr/>
            </a:pPr>
            <a:fld id="{9F3BC961-A771-3049-9BBC-14CD96709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81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mtClean="0"/>
            </a:lvl1pPr>
          </a:lstStyle>
          <a:p>
            <a:pPr>
              <a:defRPr/>
            </a:pPr>
            <a:fld id="{2881D7BF-3EAD-2543-AF6B-686076B0633E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mtClean="0"/>
            </a:lvl1pPr>
          </a:lstStyle>
          <a:p>
            <a:pPr>
              <a:defRPr/>
            </a:pPr>
            <a:fld id="{62570DF0-6344-5644-BFFB-6745D2CBC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3172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Data </a:t>
            </a:r>
            <a:r>
              <a:rPr lang="en-US" baseline="0" dirty="0"/>
              <a:t>are published in </a:t>
            </a:r>
            <a:r>
              <a:rPr lang="en-US" sz="1200" u="sng" dirty="0">
                <a:solidFill>
                  <a:schemeClr val="bg2"/>
                </a:solidFill>
                <a:ea typeface="Helvetica" charset="0"/>
                <a:cs typeface="Helvetica" charset="0"/>
              </a:rPr>
              <a:t>Marshall</a:t>
            </a:r>
            <a:r>
              <a:rPr lang="en-US" sz="1200" dirty="0">
                <a:solidFill>
                  <a:schemeClr val="bg2"/>
                </a:solidFill>
                <a:ea typeface="Helvetica" charset="0"/>
                <a:cs typeface="Helvetica" charset="0"/>
              </a:rPr>
              <a:t>, Clary</a:t>
            </a:r>
            <a:r>
              <a:rPr lang="en-US" sz="1200" i="1" dirty="0">
                <a:solidFill>
                  <a:schemeClr val="bg2"/>
                </a:solidFill>
                <a:ea typeface="Helvetica" charset="0"/>
                <a:cs typeface="Helvetica" charset="0"/>
              </a:rPr>
              <a:t> </a:t>
            </a:r>
            <a:r>
              <a:rPr lang="en-US" sz="1200" b="0" i="1" dirty="0">
                <a:solidFill>
                  <a:schemeClr val="bg2"/>
                </a:solidFill>
                <a:ea typeface="Helvetica" charset="0"/>
                <a:cs typeface="Helvetica" charset="0"/>
              </a:rPr>
              <a:t>et al.</a:t>
            </a:r>
            <a:r>
              <a:rPr lang="en-US" sz="1200" b="0" dirty="0">
                <a:solidFill>
                  <a:schemeClr val="bg2"/>
                </a:solidFill>
                <a:ea typeface="Helvetica" charset="0"/>
                <a:cs typeface="Helvetica" charset="0"/>
              </a:rPr>
              <a:t> (20</a:t>
            </a:r>
            <a:r>
              <a:rPr lang="en-US" sz="1200" b="0" i="0" dirty="0">
                <a:solidFill>
                  <a:schemeClr val="bg2"/>
                </a:solidFill>
                <a:ea typeface="Helvetica" charset="0"/>
                <a:cs typeface="Helvetica" charset="0"/>
              </a:rPr>
              <a:t>16) PMCID:</a:t>
            </a:r>
            <a:r>
              <a:rPr lang="en-US" sz="1200" b="0" i="0" baseline="0" dirty="0">
                <a:solidFill>
                  <a:schemeClr val="bg2"/>
                </a:solidFill>
                <a:ea typeface="Helvetica" charset="0"/>
                <a:cs typeface="Helvetica" charset="0"/>
              </a:rPr>
              <a:t> PMC5142614</a:t>
            </a:r>
            <a:endParaRPr lang="en-US" sz="1200" b="0" i="0" dirty="0">
              <a:solidFill>
                <a:schemeClr val="bg2"/>
              </a:solidFill>
              <a:ea typeface="Helvetica" charset="0"/>
              <a:cs typeface="Helvetica" charset="0"/>
            </a:endParaRPr>
          </a:p>
          <a:p>
            <a:r>
              <a:rPr lang="en-US" dirty="0"/>
              <a:t>•</a:t>
            </a:r>
            <a:r>
              <a:rPr lang="en-US" baseline="0" dirty="0"/>
              <a:t>  Use legible, san </a:t>
            </a:r>
            <a:r>
              <a:rPr lang="en-US" baseline="0" dirty="0" err="1"/>
              <a:t>sarif</a:t>
            </a:r>
            <a:r>
              <a:rPr lang="en-US" baseline="0" dirty="0"/>
              <a:t> fonts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 Rigor: report sample sizes, statistical tests &amp; include P values, when applicable</a:t>
            </a:r>
            <a:endParaRPr lang="en-US" dirty="0"/>
          </a:p>
          <a:p>
            <a:r>
              <a:rPr lang="en-US" baseline="0" dirty="0"/>
              <a:t>•  Rigor:  Show raw data when sample sizes are amenable, otherwise note whether means and medians are shown.  Define error bars (e.g., SEM, SD).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 Define colors, scales &amp; axes.</a:t>
            </a:r>
          </a:p>
          <a:p>
            <a:r>
              <a:rPr lang="en-US" baseline="0" dirty="0"/>
              <a:t>•  Simplify graphics &amp; use schematics to summarize experimental design details.  Use popups strategically to focus your viewers’ attention.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81D7BF-3EAD-2543-AF6B-686076B0633E}" type="datetime1">
              <a:rPr lang="en-US" smtClean="0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570DF0-6344-5644-BFFB-6745D2CBCE2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81D7BF-3EAD-2543-AF6B-686076B0633E}" type="datetime1">
              <a:rPr lang="en-US" smtClean="0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570DF0-6344-5644-BFFB-6745D2CBCE2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5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801CB34-00E4-CF40-A9E2-B49AD7AC8A49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680D010-0F0C-5C43-A6AA-1C7DDF37A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5286A1-D5F7-410F-947D-AB44607E606F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309CD7-FFA9-454B-9E6B-8828B7D4E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81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598094" y="1295400"/>
            <a:ext cx="4995812" cy="1170458"/>
            <a:chOff x="1509927" y="709142"/>
            <a:chExt cx="6178285" cy="1447497"/>
          </a:xfrm>
        </p:grpSpPr>
        <p:pic>
          <p:nvPicPr>
            <p:cNvPr id="25" name="Picture 24" descr="plucking figure_12.15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6" r="7348" b="82037"/>
            <a:stretch/>
          </p:blipFill>
          <p:spPr>
            <a:xfrm>
              <a:off x="1509927" y="709142"/>
              <a:ext cx="6178285" cy="144749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593273" y="732232"/>
              <a:ext cx="288636" cy="341494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98094" y="2388508"/>
            <a:ext cx="4995812" cy="1679319"/>
            <a:chOff x="1509927" y="1967349"/>
            <a:chExt cx="6178285" cy="2076802"/>
          </a:xfrm>
        </p:grpSpPr>
        <p:pic>
          <p:nvPicPr>
            <p:cNvPr id="4" name="Picture 3" descr="plucking figure_12.15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0" t="37700" r="8381" b="36777"/>
            <a:stretch/>
          </p:blipFill>
          <p:spPr>
            <a:xfrm>
              <a:off x="1509927" y="1967349"/>
              <a:ext cx="6178285" cy="207680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639454" y="2013529"/>
              <a:ext cx="288636" cy="3414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"/>
            <a:ext cx="9143999" cy="1380066"/>
          </a:xfrm>
        </p:spPr>
        <p:txBody>
          <a:bodyPr/>
          <a:lstStyle/>
          <a:p>
            <a: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K8</a:t>
            </a:r>
            <a:r>
              <a:rPr lang="en-US" sz="3000" b="0" baseline="3000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+</a:t>
            </a:r>
            <a: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 Merkel cells are progressively lost </a:t>
            </a:r>
            <a:b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during active hair growth</a:t>
            </a:r>
            <a:endParaRPr lang="en-US" sz="3000" dirty="0">
              <a:solidFill>
                <a:schemeClr val="bg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03119" y="2326158"/>
            <a:ext cx="4157569" cy="363954"/>
            <a:chOff x="2879118" y="2527300"/>
            <a:chExt cx="4157569" cy="363954"/>
          </a:xfrm>
        </p:grpSpPr>
        <p:sp>
          <p:nvSpPr>
            <p:cNvPr id="14" name="TextBox 13"/>
            <p:cNvSpPr txBox="1"/>
            <p:nvPr/>
          </p:nvSpPr>
          <p:spPr>
            <a:xfrm>
              <a:off x="2879118" y="2552700"/>
              <a:ext cx="893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ea typeface="Helvetica" charset="0"/>
                  <a:cs typeface="Helvetica" charset="0"/>
                </a:rPr>
                <a:t>Telogen</a:t>
              </a:r>
              <a:endParaRPr lang="en-US" sz="1600" dirty="0">
                <a:ea typeface="Helvetica" charset="0"/>
                <a:cs typeface="Helvetica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7629" y="2540000"/>
              <a:ext cx="8821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ea typeface="Helvetica" charset="0"/>
                  <a:cs typeface="Helvetica" charset="0"/>
                </a:rPr>
                <a:t>Anagen</a:t>
              </a:r>
              <a:endParaRPr lang="en-US" sz="1600" dirty="0">
                <a:ea typeface="Helvetica" charset="0"/>
                <a:cs typeface="Helvetica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7770" y="2527300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>
                  <a:ea typeface="Helvetica" charset="0"/>
                  <a:cs typeface="Helvetica" charset="0"/>
                </a:rPr>
                <a:t>Catagen</a:t>
              </a:r>
              <a:endParaRPr lang="en-US" sz="1600" dirty="0">
                <a:ea typeface="Helvetica" charset="0"/>
                <a:cs typeface="Helvetica" charset="0"/>
              </a:endParaRPr>
            </a:p>
          </p:txBody>
        </p:sp>
      </p:grp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8616386" y="2617258"/>
            <a:ext cx="21405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29DCD7"/>
                </a:solidFill>
                <a:ea typeface="Helvetica" charset="0"/>
                <a:cs typeface="Helvetica" charset="0"/>
              </a:rPr>
              <a:t>Merkel cells (K8)</a:t>
            </a:r>
          </a:p>
          <a:p>
            <a:pPr eaLnBrk="0" hangingPunct="0"/>
            <a:r>
              <a:rPr lang="en-US" sz="1400" dirty="0">
                <a:solidFill>
                  <a:srgbClr val="FF0000"/>
                </a:solidFill>
                <a:ea typeface="Helvetica" charset="0"/>
                <a:cs typeface="Helvetica" charset="0"/>
              </a:rPr>
              <a:t>Afferents (NFH)</a:t>
            </a:r>
          </a:p>
          <a:p>
            <a:pPr eaLnBrk="0" hangingPunct="0"/>
            <a:r>
              <a:rPr lang="en-US" sz="1400" dirty="0">
                <a:solidFill>
                  <a:srgbClr val="1ED80C"/>
                </a:solidFill>
                <a:ea typeface="Helvetica" charset="0"/>
                <a:cs typeface="Helvetica" charset="0"/>
              </a:rPr>
              <a:t>Myelin sheaths (MPB)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98093" y="4063061"/>
            <a:ext cx="6772132" cy="2323292"/>
            <a:chOff x="2074093" y="4063061"/>
            <a:chExt cx="6772132" cy="2323292"/>
          </a:xfrm>
        </p:grpSpPr>
        <p:grpSp>
          <p:nvGrpSpPr>
            <p:cNvPr id="30" name="Group 29"/>
            <p:cNvGrpSpPr/>
            <p:nvPr/>
          </p:nvGrpSpPr>
          <p:grpSpPr>
            <a:xfrm>
              <a:off x="2074093" y="4063061"/>
              <a:ext cx="4995813" cy="2323292"/>
              <a:chOff x="1509927" y="3984803"/>
              <a:chExt cx="6178286" cy="2873198"/>
            </a:xfrm>
          </p:grpSpPr>
          <p:pic>
            <p:nvPicPr>
              <p:cNvPr id="8" name="Picture 7" descr="# MCs ALL dotplot-4day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61"/>
              <a:stretch/>
            </p:blipFill>
            <p:spPr>
              <a:xfrm>
                <a:off x="1509927" y="3984803"/>
                <a:ext cx="6178286" cy="287319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5576455" y="4214091"/>
                <a:ext cx="334818" cy="26554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467005" y="6091604"/>
              <a:ext cx="784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ea typeface="Helvetica" charset="0"/>
                  <a:cs typeface="Helvetica" charset="0"/>
                </a:rPr>
                <a:t>Day: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175501" y="5181600"/>
              <a:ext cx="1670724" cy="874685"/>
              <a:chOff x="7175501" y="5579534"/>
              <a:chExt cx="1670724" cy="87468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175501" y="5623222"/>
                <a:ext cx="16707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ea typeface="Helvetica" charset="0"/>
                    <a:cs typeface="Helvetica" charset="0"/>
                  </a:rPr>
                  <a:t>        Median</a:t>
                </a:r>
              </a:p>
              <a:p>
                <a:r>
                  <a:rPr lang="en-US" i="1" dirty="0">
                    <a:solidFill>
                      <a:schemeClr val="bg2"/>
                    </a:solidFill>
                    <a:ea typeface="Helvetica" charset="0"/>
                    <a:cs typeface="Helvetica" charset="0"/>
                  </a:rPr>
                  <a:t>n</a:t>
                </a:r>
                <a:r>
                  <a:rPr lang="en-US" dirty="0">
                    <a:solidFill>
                      <a:schemeClr val="bg2"/>
                    </a:solidFill>
                    <a:ea typeface="Helvetica" charset="0"/>
                    <a:cs typeface="Helvetica" charset="0"/>
                  </a:rPr>
                  <a:t>=3–4 mice &amp; </a:t>
                </a:r>
              </a:p>
              <a:p>
                <a:r>
                  <a:rPr lang="en-US" dirty="0">
                    <a:solidFill>
                      <a:schemeClr val="bg2"/>
                    </a:solidFill>
                    <a:ea typeface="Helvetica" charset="0"/>
                    <a:cs typeface="Helvetica" charset="0"/>
                  </a:rPr>
                  <a:t>17–31 touch domes</a:t>
                </a:r>
              </a:p>
              <a:p>
                <a:r>
                  <a:rPr lang="en-US" dirty="0">
                    <a:solidFill>
                      <a:schemeClr val="bg2"/>
                    </a:solidFill>
                    <a:ea typeface="Helvetica" charset="0"/>
                    <a:cs typeface="Helvetica" charset="0"/>
                  </a:rPr>
                  <a:t>per group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196667" y="5579534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___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59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524000" y="0"/>
            <a:ext cx="9144000" cy="142516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What are the functional consequences of </a:t>
            </a:r>
            <a:b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000" b="0" dirty="0">
                <a:solidFill>
                  <a:schemeClr val="bg2"/>
                </a:solidFill>
                <a:latin typeface="Helvetica" charset="0"/>
                <a:ea typeface="Helvetica" charset="0"/>
                <a:cs typeface="Helvetica" charset="0"/>
              </a:rPr>
              <a:t>neuronal plasticity?</a:t>
            </a:r>
            <a:endParaRPr lang="en-US" sz="3000" dirty="0">
              <a:solidFill>
                <a:schemeClr val="bg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29455" r="14021"/>
          <a:stretch/>
        </p:blipFill>
        <p:spPr>
          <a:xfrm>
            <a:off x="4111158" y="3258880"/>
            <a:ext cx="3009738" cy="25323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120895" y="5357224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ea typeface="Helvetica" charset="0"/>
                <a:cs typeface="Helvetica" charset="0"/>
              </a:rPr>
              <a:t>*</a:t>
            </a:r>
            <a:r>
              <a:rPr lang="en-US" i="1" dirty="0">
                <a:solidFill>
                  <a:sysClr val="windowText" lastClr="000000"/>
                </a:solidFill>
                <a:ea typeface="Helvetica" charset="0"/>
                <a:cs typeface="Helvetica" charset="0"/>
              </a:rPr>
              <a:t>P</a:t>
            </a:r>
            <a:r>
              <a:rPr lang="en-US" dirty="0">
                <a:solidFill>
                  <a:sysClr val="windowText" lastClr="000000"/>
                </a:solidFill>
                <a:ea typeface="Helvetica" charset="0"/>
                <a:cs typeface="Helvetica" charset="0"/>
              </a:rPr>
              <a:t>=0.0014, Wilcoxon </a:t>
            </a:r>
          </a:p>
          <a:p>
            <a:r>
              <a:rPr lang="en-US" dirty="0">
                <a:solidFill>
                  <a:sysClr val="windowText" lastClr="000000"/>
                </a:solidFill>
                <a:ea typeface="Helvetica" charset="0"/>
                <a:cs typeface="Helvetica" charset="0"/>
              </a:rPr>
              <a:t>matched sign-rank test; </a:t>
            </a:r>
            <a:r>
              <a:rPr lang="en-US" i="1" dirty="0">
                <a:solidFill>
                  <a:sysClr val="windowText" lastClr="000000"/>
                </a:solidFill>
                <a:ea typeface="Helvetica" charset="0"/>
                <a:cs typeface="Helvetica" charset="0"/>
              </a:rPr>
              <a:t>n</a:t>
            </a:r>
            <a:r>
              <a:rPr lang="en-US" dirty="0">
                <a:solidFill>
                  <a:sysClr val="windowText" lastClr="000000"/>
                </a:solidFill>
                <a:ea typeface="Helvetica" charset="0"/>
                <a:cs typeface="Helvetica" charset="0"/>
              </a:rPr>
              <a:t>=20 mice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74901" y="1497857"/>
            <a:ext cx="7519699" cy="1519724"/>
            <a:chOff x="850900" y="1497857"/>
            <a:chExt cx="7519699" cy="151972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2" t="57576" r="3030" b="15151"/>
            <a:stretch/>
          </p:blipFill>
          <p:spPr>
            <a:xfrm>
              <a:off x="850900" y="1675363"/>
              <a:ext cx="1946892" cy="116471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2765393" y="1497857"/>
              <a:ext cx="5605206" cy="1519724"/>
              <a:chOff x="2765393" y="1497857"/>
              <a:chExt cx="5605206" cy="151972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7" t="7576"/>
              <a:stretch/>
            </p:blipFill>
            <p:spPr>
              <a:xfrm>
                <a:off x="2823192" y="1497857"/>
                <a:ext cx="5547407" cy="1519724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765393" y="152802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ea typeface="Helvetica" charset="0"/>
                  <a:cs typeface="Helvetic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4239350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FFFFFF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FFFF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40897</TotalTime>
  <Words>165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ＭＳ Ｐゴシック</vt:lpstr>
      <vt:lpstr>Helvetica</vt:lpstr>
      <vt:lpstr>Times</vt:lpstr>
      <vt:lpstr>2_Blank Presentation</vt:lpstr>
      <vt:lpstr>K8+ Merkel cells are progressively lost  during active hair growth</vt:lpstr>
      <vt:lpstr>PowerPoint Presentation</vt:lpstr>
    </vt:vector>
  </TitlesOfParts>
  <Company>Ellen A. Lumpkin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Determine if stretch-sensitive ion channels mediate mechanotransduction  in Merkel cells in vitro.</dc:title>
  <dc:creator>Ellen A. Lumpkin</dc:creator>
  <cp:lastModifiedBy>Janel Johnson</cp:lastModifiedBy>
  <cp:revision>2866</cp:revision>
  <cp:lastPrinted>2015-09-10T07:02:04Z</cp:lastPrinted>
  <dcterms:created xsi:type="dcterms:W3CDTF">2011-12-22T15:11:53Z</dcterms:created>
  <dcterms:modified xsi:type="dcterms:W3CDTF">2018-10-26T16:35:23Z</dcterms:modified>
</cp:coreProperties>
</file>