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0B_9DA4FB01.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21_AB211482.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6" r:id="rId4"/>
  </p:sldMasterIdLst>
  <p:notesMasterIdLst>
    <p:notesMasterId r:id="rId18"/>
  </p:notesMasterIdLst>
  <p:sldIdLst>
    <p:sldId id="269" r:id="rId5"/>
    <p:sldId id="288" r:id="rId6"/>
    <p:sldId id="270" r:id="rId7"/>
    <p:sldId id="271" r:id="rId8"/>
    <p:sldId id="273" r:id="rId9"/>
    <p:sldId id="287" r:id="rId10"/>
    <p:sldId id="267" r:id="rId11"/>
    <p:sldId id="286" r:id="rId12"/>
    <p:sldId id="289" r:id="rId13"/>
    <p:sldId id="276" r:id="rId14"/>
    <p:sldId id="274" r:id="rId15"/>
    <p:sldId id="275" r:id="rId16"/>
    <p:sldId id="272" r:id="rId17"/>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661D10-305D-F702-0974-2D34D718F576}" name="Katherine Bloom" initials="KB" userId="S::kbloom@sfn.org::40e728c5-82db-450c-bfee-c34b200c331b" providerId="AD"/>
  <p188:author id="{184A127D-E593-6724-B4F6-1DB9B195A61E}" name="Rebecca Whitney" initials="RW" userId="S::rwhitney@sfn.org::4de5f227-031c-4894-be63-93d94160c9f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llen Segal" initials="AS" lastIdx="8" clrIdx="0">
    <p:extLst>
      <p:ext uri="{19B8F6BF-5375-455C-9EA6-DF929625EA0E}">
        <p15:presenceInfo xmlns:p15="http://schemas.microsoft.com/office/powerpoint/2012/main" userId="S-1-5-21-2563564208-1435767573-1362601423-6270" providerId="AD"/>
      </p:ext>
    </p:extLst>
  </p:cmAuthor>
  <p:cmAuthor id="2" name="Michael Heintz" initials="MH" lastIdx="3" clrIdx="1">
    <p:extLst>
      <p:ext uri="{19B8F6BF-5375-455C-9EA6-DF929625EA0E}">
        <p15:presenceInfo xmlns:p15="http://schemas.microsoft.com/office/powerpoint/2012/main" userId="S-1-5-21-2563564208-1435767573-1362601423-7681" providerId="AD"/>
      </p:ext>
    </p:extLst>
  </p:cmAuthor>
  <p:cmAuthor id="3" name="Ellen Wann" initials="EW" lastIdx="3" clrIdx="2">
    <p:extLst>
      <p:ext uri="{19B8F6BF-5375-455C-9EA6-DF929625EA0E}">
        <p15:presenceInfo xmlns:p15="http://schemas.microsoft.com/office/powerpoint/2012/main" userId="S-1-5-21-2563564208-1435767573-1362601423-9259" providerId="AD"/>
      </p:ext>
    </p:extLst>
  </p:cmAuthor>
  <p:cmAuthor id="4" name="Kym Kilbourne" initials="KK" lastIdx="2" clrIdx="3">
    <p:extLst>
      <p:ext uri="{19B8F6BF-5375-455C-9EA6-DF929625EA0E}">
        <p15:presenceInfo xmlns:p15="http://schemas.microsoft.com/office/powerpoint/2012/main" userId="S-1-5-21-2563564208-1435767573-1362601423-91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D186C5-6837-2F4F-F6D8-D47662304BD5}" v="5" dt="2024-09-13T15:18:04.414"/>
  </p1510:revLst>
</p1510:revInfo>
</file>

<file path=ppt/tableStyles.xml><?xml version="1.0" encoding="utf-8"?>
<a:tblStyleLst xmlns:a="http://schemas.openxmlformats.org/drawingml/2006/main" def="{4B0994B6-513E-4D69-A94C-F89D8DA62916}">
  <a:tblStyle styleId="{4B0994B6-513E-4D69-A94C-F89D8DA62916}"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9525" cap="flat" cmpd="sng">
              <a:solidFill>
                <a:srgbClr val="000000">
                  <a:alpha val="0"/>
                </a:srgbClr>
              </a:solidFill>
              <a:prstDash val="solid"/>
              <a:round/>
              <a:headEnd type="none" w="med" len="med"/>
              <a:tailEnd type="none" w="med" len="med"/>
            </a:ln>
          </a:top>
          <a:bottom>
            <a:ln w="9525" cap="flat" cmpd="sng">
              <a:solidFill>
                <a:srgbClr val="000000">
                  <a:alpha val="0"/>
                </a:srgbClr>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0B_9DA4FB0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dLblPos val="inEnd"/>
          <c:showLegendKey val="0"/>
          <c:showVal val="0"/>
          <c:showCatName val="0"/>
          <c:showSerName val="0"/>
          <c:showPercent val="1"/>
          <c:showBubbleSize val="0"/>
          <c:showLeaderLines val="0"/>
        </c:dLbls>
        <c:firstSliceAng val="0"/>
      </c:pie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omments/modernComment_10B_9DA4FB01.xml><?xml version="1.0" encoding="utf-8"?>
<p188:cmLst xmlns:a="http://schemas.openxmlformats.org/drawingml/2006/main" xmlns:r="http://schemas.openxmlformats.org/officeDocument/2006/relationships" xmlns:p188="http://schemas.microsoft.com/office/powerpoint/2018/8/main">
  <p188:cm id="{5BCD0AC9-E88A-40E4-AE88-085FAEACE739}" authorId="{184A127D-E593-6724-B4F6-1DB9B195A61E}" status="resolved" created="2024-08-26T15:34:52.498" complete="100000">
    <ac:deMkLst xmlns:ac="http://schemas.microsoft.com/office/drawing/2013/main/command">
      <pc:docMk xmlns:pc="http://schemas.microsoft.com/office/powerpoint/2013/main/command"/>
      <pc:sldMk xmlns:pc="http://schemas.microsoft.com/office/powerpoint/2013/main/command" cId="2644835073" sldId="267"/>
      <ac:graphicFrameMk id="5" creationId="{00000000-0000-0000-0000-000000000000}"/>
    </ac:deMkLst>
    <p188:replyLst>
      <p188:reply id="{7C63C1C8-12A8-4C16-B99D-6CD3FDB20B9D}" authorId="{96661D10-305D-F702-0974-2D34D718F576}" created="2024-08-27T17:43:28.125">
        <p188:txBody>
          <a:bodyPr/>
          <a:lstStyle/>
          <a:p>
            <a:r>
              <a:rPr lang="en-US"/>
              <a:t>I found this chart from 2019 that includes NHPs from Speaking of Research if we want updated stats: https://speakingofresearch.com/facts/statistics/</a:t>
            </a:r>
          </a:p>
        </p188:txBody>
      </p188:reply>
    </p188:replyLst>
    <p188:txBody>
      <a:bodyPr/>
      <a:lstStyle/>
      <a:p>
        <a:r>
          <a:rPr lang="en-US"/>
          <a:t>Could not find new graphs for this thaty included NHPs in the US. Could only find examples of the EU. Any thoughts on how we include the % of NHPs (per the working groups suggestion)? </a:t>
        </a:r>
      </a:p>
    </p188:txBody>
  </p188:cm>
</p188:cmLst>
</file>

<file path=ppt/comments/modernComment_121_AB211482.xml><?xml version="1.0" encoding="utf-8"?>
<p188:cmLst xmlns:a="http://schemas.openxmlformats.org/drawingml/2006/main" xmlns:r="http://schemas.openxmlformats.org/officeDocument/2006/relationships" xmlns:p188="http://schemas.microsoft.com/office/powerpoint/2018/8/main">
  <p188:cm id="{78846F99-1804-4D78-A54D-078AA72D00F8}" authorId="{184A127D-E593-6724-B4F6-1DB9B195A61E}" status="resolved" created="2024-08-26T15:34:34.696" complete="100000">
    <pc:sldMkLst xmlns:pc="http://schemas.microsoft.com/office/powerpoint/2013/main/command">
      <pc:docMk/>
      <pc:sldMk cId="2871071874" sldId="289"/>
    </pc:sldMkLst>
    <p188:txBody>
      <a:bodyPr/>
      <a:lstStyle/>
      <a:p>
        <a:r>
          <a:rPr lang="en-US"/>
          <a:t>Made this a second slide to keep the other slide from getting too busy 
Also will fix the bullet point formatting - it was just giving me trouble last week/today</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7200"/>
          </a:xfrm>
          <a:prstGeom prst="rect">
            <a:avLst/>
          </a:prstGeom>
          <a:noFill/>
          <a:ln>
            <a:noFill/>
          </a:ln>
        </p:spPr>
        <p:txBody>
          <a:bodyPr wrap="square" lIns="91425" tIns="91425" rIns="91425" bIns="91425" anchor="t" anchorCtr="0"/>
          <a:lstStyle>
            <a:lvl1pPr marL="0" marR="0" lvl="0" indent="0" algn="l" rtl="0">
              <a:spcBef>
                <a:spcPts val="0"/>
              </a:spcBef>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7200"/>
          </a:xfrm>
          <a:prstGeom prst="rect">
            <a:avLst/>
          </a:prstGeom>
          <a:noFill/>
          <a:ln>
            <a:noFill/>
          </a:ln>
        </p:spPr>
        <p:txBody>
          <a:bodyPr wrap="square" lIns="91425" tIns="91425" rIns="91425" bIns="91425" anchor="t" anchorCtr="0"/>
          <a:lstStyle>
            <a:lvl1pPr marL="0" marR="0" lvl="0" indent="0" algn="r" rtl="0">
              <a:spcBef>
                <a:spcPts val="0"/>
              </a:spcBef>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marL="0" marR="0" lvl="0" indent="0" algn="l" rtl="0">
              <a:spcBef>
                <a:spcPts val="0"/>
              </a:spcBef>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SzPts val="1400"/>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7200"/>
          </a:xfrm>
          <a:prstGeom prst="rect">
            <a:avLst/>
          </a:prstGeom>
          <a:noFill/>
          <a:ln>
            <a:noFill/>
          </a:ln>
        </p:spPr>
        <p:txBody>
          <a:bodyPr wrap="square" lIns="91425" tIns="91425" rIns="91425" bIns="91425" anchor="b" anchorCtr="0"/>
          <a:lstStyle>
            <a:lvl1pPr marL="0" marR="0" lvl="0" indent="0" algn="l" rtl="0">
              <a:spcBef>
                <a:spcPts val="0"/>
              </a:spcBef>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4795830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speakingofresearch.com/facts/research-regulatio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speakingofresearch.com/facts/medical-benefit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ature.com/articles/543S56a"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speakingofresearch.com/facts/veterinary-benefit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4" name="Shape 12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endParaRPr lang="en-US" sz="1200" b="0" i="0" u="none" strike="noStrike" kern="1200" cap="none">
              <a:solidFill>
                <a:schemeClr val="dk1"/>
              </a:solidFill>
              <a:effectLst/>
              <a:latin typeface="Calibri"/>
              <a:ea typeface="Calibri"/>
              <a:cs typeface="Calibri"/>
              <a:sym typeface="Calibri"/>
            </a:endParaRPr>
          </a:p>
          <a:p>
            <a:pPr marL="0" marR="0" lvl="0" indent="0" algn="l" rtl="0">
              <a:spcBef>
                <a:spcPts val="0"/>
              </a:spcBef>
              <a:buNone/>
            </a:pPr>
            <a:endParaRPr lang="en-US" sz="1200" b="0" i="0" u="none" strike="noStrike" cap="none">
              <a:solidFill>
                <a:schemeClr val="dk1"/>
              </a:solidFill>
              <a:latin typeface="Calibri"/>
              <a:ea typeface="Calibri"/>
              <a:cs typeface="Calibri"/>
              <a:sym typeface="Calibri"/>
            </a:endParaRPr>
          </a:p>
        </p:txBody>
      </p:sp>
      <p:sp>
        <p:nvSpPr>
          <p:cNvPr id="125" name="Shape 12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None/>
            </a:pPr>
            <a:fld id="{00000000-1234-1234-1234-123412341234}" type="slidenum">
              <a:rPr lang="en-US" sz="1200" b="0" i="0" u="none" strike="noStrike" cap="none">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09124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6" name="Shape 96"/>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b="0" i="0" u="none" strike="noStrike" cap="none">
                <a:solidFill>
                  <a:schemeClr val="dk1"/>
                </a:solidFill>
                <a:latin typeface="Calibri"/>
                <a:ea typeface="Calibri"/>
                <a:cs typeface="Calibri"/>
                <a:sym typeface="Calibri"/>
              </a:rPr>
              <a:t>Each research institution oversees individual laboratories</a:t>
            </a:r>
            <a:r>
              <a:rPr lang="en-US" sz="1200" b="0" i="0" u="none" strike="noStrike" cap="none" baseline="0">
                <a:solidFill>
                  <a:schemeClr val="dk1"/>
                </a:solidFill>
                <a:latin typeface="Calibri"/>
                <a:ea typeface="Calibri"/>
                <a:cs typeface="Calibri"/>
                <a:sym typeface="Calibri"/>
              </a:rPr>
              <a:t>’ practices through an IACUC. The IACUC requires researchers to justify their work with animals and their use of the 3 Rs.</a:t>
            </a:r>
          </a:p>
          <a:p>
            <a:pPr marL="0" marR="0" lvl="0" indent="0" algn="l" rtl="0">
              <a:spcBef>
                <a:spcPts val="0"/>
              </a:spcBef>
              <a:buNone/>
            </a:pPr>
            <a:endParaRPr lang="en-US" sz="1200" b="0" i="0" u="none" strike="noStrike" cap="none" baseline="0">
              <a:solidFill>
                <a:schemeClr val="dk1"/>
              </a:solidFill>
              <a:latin typeface="Calibri"/>
              <a:ea typeface="Calibri"/>
              <a:cs typeface="Calibri"/>
              <a:sym typeface="Calibri"/>
            </a:endParaRPr>
          </a:p>
          <a:p>
            <a:pPr marL="0" marR="0" lvl="0" indent="0" algn="l" rtl="0">
              <a:spcBef>
                <a:spcPts val="0"/>
              </a:spcBef>
              <a:buNone/>
            </a:pPr>
            <a:r>
              <a:rPr lang="en-US" sz="1200" b="0" i="0" u="none" strike="noStrike" cap="none" baseline="0">
                <a:solidFill>
                  <a:schemeClr val="dk1"/>
                </a:solidFill>
                <a:latin typeface="Calibri"/>
                <a:ea typeface="Calibri"/>
                <a:cs typeface="Calibri"/>
                <a:sym typeface="Calibri"/>
              </a:rPr>
              <a:t>If you have gone through this process, may be helpful to provide examples IACUC has had on submitted reviews </a:t>
            </a:r>
          </a:p>
          <a:p>
            <a:pPr marL="0" marR="0" lvl="0" indent="0" algn="l" rtl="0">
              <a:spcBef>
                <a:spcPts val="0"/>
              </a:spcBef>
              <a:buNone/>
            </a:pPr>
            <a:endParaRPr lang="en-US" sz="1200" b="0" i="0" u="none" strike="noStrike" cap="none">
              <a:solidFill>
                <a:schemeClr val="dk1"/>
              </a:solidFill>
              <a:latin typeface="Calibri"/>
              <a:ea typeface="Calibri"/>
              <a:cs typeface="Calibri"/>
              <a:sym typeface="Calibri"/>
            </a:endParaRPr>
          </a:p>
          <a:p>
            <a:pPr marL="0" marR="0" lvl="0" indent="0" algn="l" rtl="0">
              <a:spcBef>
                <a:spcPts val="0"/>
              </a:spcBef>
              <a:buNone/>
            </a:pPr>
            <a:r>
              <a:rPr lang="en-US" sz="1200" b="0" i="0" u="none" strike="noStrike" cap="none">
                <a:solidFill>
                  <a:schemeClr val="dk1"/>
                </a:solidFill>
                <a:latin typeface="Calibri"/>
                <a:ea typeface="Calibri"/>
                <a:cs typeface="Calibri"/>
                <a:sym typeface="Calibri"/>
              </a:rPr>
              <a:t>Above source: https://www.darwinproject.ac.uk/commentary/life-sciences/darwin-and-vivisection</a:t>
            </a:r>
          </a:p>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None/>
            </a:pPr>
            <a:r>
              <a:rPr lang="en-US" sz="1200" b="0" i="0" u="none" strike="noStrike" cap="none">
                <a:solidFill>
                  <a:schemeClr val="dk1"/>
                </a:solidFill>
                <a:latin typeface="Calibri"/>
                <a:ea typeface="Calibri"/>
                <a:cs typeface="Calibri"/>
                <a:sym typeface="Calibri"/>
              </a:rPr>
              <a:t>Below source: http://www.nabr.org/animal-welfare-2/animal-welfare-in-practice/functions-of-the-iacuc/</a:t>
            </a:r>
          </a:p>
          <a:p>
            <a:pPr marL="0" marR="0" lvl="0" indent="0" algn="l" rtl="0">
              <a:spcBef>
                <a:spcPts val="0"/>
              </a:spcBef>
              <a:buNone/>
            </a:pPr>
            <a:endParaRPr lang="en-US" sz="1200" b="0" i="0" u="none" strike="noStrike" cap="none">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200" b="0" i="0" u="none" strike="noStrike" kern="1200" cap="none">
                <a:solidFill>
                  <a:schemeClr val="tx1"/>
                </a:solidFill>
                <a:effectLst/>
                <a:latin typeface="Calibri"/>
                <a:ea typeface="Calibri"/>
                <a:cs typeface="Calibri"/>
                <a:sym typeface="Calibri"/>
                <a:hlinkClick r:id="rId3">
                  <a:extLst>
                    <a:ext uri="{A12FA001-AC4F-418D-AE19-62706E023703}">
                      <ahyp:hlinkClr xmlns:ahyp="http://schemas.microsoft.com/office/drawing/2018/hyperlinkcolor" val="tx"/>
                    </a:ext>
                  </a:extLst>
                </a:hlinkClick>
              </a:rPr>
              <a:t>https://speakingofresearch.com/facts/research-regulation/</a:t>
            </a:r>
            <a:r>
              <a:rPr lang="en-US" sz="1200" b="0" i="0" u="none" strike="noStrike" kern="1200" cap="none">
                <a:solidFill>
                  <a:schemeClr val="tx1"/>
                </a:solidFill>
                <a:effectLst/>
                <a:latin typeface="Calibri"/>
                <a:ea typeface="Calibri"/>
                <a:cs typeface="Calibri"/>
                <a:sym typeface="Calibri"/>
              </a:rPr>
              <a:t> </a:t>
            </a:r>
          </a:p>
          <a:p>
            <a:pPr marL="0" marR="0" lvl="0" indent="0" algn="l" rtl="0">
              <a:spcBef>
                <a:spcPts val="0"/>
              </a:spcBef>
              <a:buNone/>
            </a:pPr>
            <a:endParaRPr lang="en-US" sz="1200" b="0" i="0" u="none" strike="noStrike" cap="none">
              <a:solidFill>
                <a:schemeClr val="dk1"/>
              </a:solidFill>
              <a:latin typeface="Calibri"/>
              <a:ea typeface="Calibri"/>
              <a:cs typeface="Calibri"/>
              <a:sym typeface="Calibri"/>
            </a:endParaRPr>
          </a:p>
        </p:txBody>
      </p:sp>
      <p:sp>
        <p:nvSpPr>
          <p:cNvPr id="97" name="Shape 97"/>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None/>
            </a:pPr>
            <a:fld id="{00000000-1234-1234-1234-123412341234}" type="slidenum">
              <a:rPr lang="en-US" sz="1200" b="0" i="0" u="none" strike="noStrike" cap="none">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8640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2" name="Shape 112"/>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b="0" i="0" u="none" strike="noStrike" cap="none">
                <a:solidFill>
                  <a:schemeClr val="dk1"/>
                </a:solidFill>
                <a:latin typeface="Calibri"/>
                <a:ea typeface="Calibri"/>
                <a:cs typeface="Calibri"/>
                <a:sym typeface="Calibri"/>
              </a:rPr>
              <a:t>Scientists</a:t>
            </a:r>
            <a:r>
              <a:rPr lang="en-US" sz="1200" b="0" i="0" u="none" strike="noStrike" cap="none" baseline="0">
                <a:solidFill>
                  <a:schemeClr val="dk1"/>
                </a:solidFill>
                <a:latin typeface="Calibri"/>
                <a:ea typeface="Calibri"/>
                <a:cs typeface="Calibri"/>
                <a:sym typeface="Calibri"/>
              </a:rPr>
              <a:t> work with laboratory animals in a regulated way as set forth by AWA and PHS. </a:t>
            </a:r>
          </a:p>
          <a:p>
            <a:pPr marL="0" marR="0" lvl="0" indent="0" algn="l" rtl="0">
              <a:spcBef>
                <a:spcPts val="0"/>
              </a:spcBef>
              <a:buNone/>
            </a:pPr>
            <a:endParaRPr lang="en-US" sz="1200" b="0" i="0" u="none" strike="noStrike" cap="none" baseline="0">
              <a:solidFill>
                <a:schemeClr val="dk1"/>
              </a:solidFill>
              <a:latin typeface="Calibri"/>
              <a:ea typeface="Calibri"/>
              <a:cs typeface="Calibri"/>
              <a:sym typeface="Calibri"/>
            </a:endParaRPr>
          </a:p>
          <a:p>
            <a:pPr marL="0" marR="0" lvl="0" indent="0" algn="l" rtl="0">
              <a:spcBef>
                <a:spcPts val="0"/>
              </a:spcBef>
              <a:buNone/>
            </a:pPr>
            <a:r>
              <a:rPr lang="en-US" sz="1200" b="0" i="0" u="none" strike="noStrike" cap="none" baseline="0">
                <a:solidFill>
                  <a:schemeClr val="dk1"/>
                </a:solidFill>
                <a:latin typeface="Calibri"/>
                <a:ea typeface="Calibri"/>
                <a:cs typeface="Calibri"/>
                <a:sym typeface="Calibri"/>
              </a:rPr>
              <a:t>Image from NASEM report</a:t>
            </a:r>
          </a:p>
          <a:p>
            <a:pPr marL="0" marR="0" lvl="0" indent="0" algn="l" rtl="0">
              <a:spcBef>
                <a:spcPts val="0"/>
              </a:spcBef>
              <a:buNone/>
            </a:pPr>
            <a:endParaRPr lang="en-US" sz="1200" b="0" i="0" u="none" strike="noStrike" cap="none">
              <a:solidFill>
                <a:schemeClr val="dk1"/>
              </a:solidFill>
              <a:latin typeface="Calibri"/>
              <a:ea typeface="Calibri"/>
              <a:cs typeface="Calibri"/>
              <a:sym typeface="Calibri"/>
            </a:endParaRPr>
          </a:p>
          <a:p>
            <a:pPr marL="0" marR="0" lvl="0" indent="0" algn="l" rtl="0">
              <a:spcBef>
                <a:spcPts val="0"/>
              </a:spcBef>
              <a:buNone/>
            </a:pPr>
            <a:r>
              <a:rPr lang="en-US" sz="1200" b="0" i="0" u="none" strike="noStrike" cap="none">
                <a:solidFill>
                  <a:schemeClr val="dk1"/>
                </a:solidFill>
                <a:latin typeface="Calibri"/>
                <a:ea typeface="Calibri"/>
                <a:cs typeface="Calibri"/>
                <a:sym typeface="Calibri"/>
              </a:rPr>
              <a:t>FDA: </a:t>
            </a:r>
          </a:p>
          <a:p>
            <a:pPr marL="0" marR="0" lvl="0" indent="0" algn="l" rtl="0">
              <a:spcBef>
                <a:spcPts val="0"/>
              </a:spcBef>
              <a:buNone/>
            </a:pPr>
            <a:r>
              <a:rPr lang="en-US" sz="1200" b="0" i="0" u="none" strike="noStrike" cap="none">
                <a:solidFill>
                  <a:schemeClr val="dk1"/>
                </a:solidFill>
                <a:latin typeface="Calibri"/>
                <a:ea typeface="Calibri"/>
                <a:cs typeface="Calibri"/>
                <a:sym typeface="Calibri"/>
              </a:rPr>
              <a:t>Requires animal research for device and drug approval.</a:t>
            </a:r>
          </a:p>
          <a:p>
            <a:pPr marL="0" marR="0" lvl="0" indent="0" algn="l" rtl="0">
              <a:spcBef>
                <a:spcPts val="0"/>
              </a:spcBef>
              <a:buNone/>
            </a:pPr>
            <a:r>
              <a:rPr lang="en-US" sz="1200" b="0" i="0" u="none" strike="noStrike" cap="none">
                <a:solidFill>
                  <a:schemeClr val="dk1"/>
                </a:solidFill>
                <a:latin typeface="Calibri"/>
                <a:ea typeface="Calibri"/>
                <a:cs typeface="Calibri"/>
                <a:sym typeface="Calibri"/>
              </a:rPr>
              <a:t>Devices – animal testing is only necessary if new material is used; biocompatibility testing is required</a:t>
            </a:r>
          </a:p>
          <a:p>
            <a:pPr marL="0" marR="0" lvl="0" indent="0" algn="l" rtl="0">
              <a:spcBef>
                <a:spcPts val="0"/>
              </a:spcBef>
              <a:buNone/>
            </a:pPr>
            <a:r>
              <a:rPr lang="en-US" sz="1200" b="0" i="0" u="none" strike="noStrike" cap="none">
                <a:solidFill>
                  <a:schemeClr val="dk1"/>
                </a:solidFill>
                <a:latin typeface="Calibri"/>
                <a:ea typeface="Calibri"/>
                <a:cs typeface="Calibri"/>
                <a:sym typeface="Calibri"/>
              </a:rPr>
              <a:t>Drugs and Biologics – animal testing is used to determine drug absorption (into blood), drug metabolism, product and metabolite toxicity, speed of metabolite excretion </a:t>
            </a:r>
          </a:p>
          <a:p>
            <a:pPr marL="0" marR="0" lvl="0" indent="0" algn="l" rtl="0">
              <a:spcBef>
                <a:spcPts val="0"/>
              </a:spcBef>
              <a:buNone/>
            </a:pPr>
            <a:r>
              <a:rPr lang="en-US" sz="1200" b="0" i="0" u="none" strike="noStrike" cap="none">
                <a:solidFill>
                  <a:schemeClr val="dk1"/>
                </a:solidFill>
                <a:latin typeface="Calibri"/>
                <a:ea typeface="Calibri"/>
                <a:cs typeface="Calibri"/>
                <a:sym typeface="Calibri"/>
              </a:rPr>
              <a:t>https://www.fda.gov/AboutFDA/Transparency/Basics/ucm194932.htm</a:t>
            </a:r>
          </a:p>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None/>
            </a:pPr>
            <a:r>
              <a:rPr lang="en-US" sz="1200" b="0" i="0" u="none" strike="noStrike" cap="none">
                <a:solidFill>
                  <a:schemeClr val="dk1"/>
                </a:solidFill>
                <a:latin typeface="Calibri"/>
                <a:ea typeface="Calibri"/>
                <a:cs typeface="Calibri"/>
                <a:sym typeface="Calibri"/>
              </a:rPr>
              <a:t>OLAW: </a:t>
            </a:r>
          </a:p>
          <a:p>
            <a:pPr marL="0" marR="0" lvl="0" indent="0" algn="l" rtl="0">
              <a:spcBef>
                <a:spcPts val="0"/>
              </a:spcBef>
              <a:buNone/>
            </a:pPr>
            <a:r>
              <a:rPr lang="en-US" sz="1200" b="0" i="0" u="none" strike="noStrike" cap="none">
                <a:solidFill>
                  <a:schemeClr val="dk1"/>
                </a:solidFill>
                <a:latin typeface="Calibri"/>
                <a:ea typeface="Calibri"/>
                <a:cs typeface="Calibri"/>
                <a:sym typeface="Calibri"/>
              </a:rPr>
              <a:t>https://grants.nih.gov/grants/olaw/olaw.htm</a:t>
            </a:r>
          </a:p>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None/>
            </a:pPr>
            <a:r>
              <a:rPr lang="en-US" sz="1200" b="0" i="0" u="none" strike="noStrike" cap="none">
                <a:solidFill>
                  <a:schemeClr val="dk1"/>
                </a:solidFill>
                <a:latin typeface="Calibri"/>
                <a:ea typeface="Calibri"/>
                <a:cs typeface="Calibri"/>
                <a:sym typeface="Calibri"/>
              </a:rPr>
              <a:t>USDA:</a:t>
            </a:r>
          </a:p>
          <a:p>
            <a:pPr marL="0" marR="0" lvl="0" indent="0" algn="l" rtl="0">
              <a:spcBef>
                <a:spcPts val="0"/>
              </a:spcBef>
              <a:buNone/>
            </a:pPr>
            <a:r>
              <a:rPr lang="en-US" sz="1200" b="0" i="0" u="none" strike="noStrike" cap="none">
                <a:solidFill>
                  <a:schemeClr val="dk1"/>
                </a:solidFill>
                <a:latin typeface="Calibri"/>
                <a:ea typeface="Calibri"/>
                <a:cs typeface="Calibri"/>
                <a:sym typeface="Calibri"/>
              </a:rPr>
              <a:t>https://www.nal.usda.gov/awic/animal-welfare-act</a:t>
            </a:r>
          </a:p>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13" name="Shape 113"/>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None/>
            </a:pPr>
            <a:fld id="{00000000-1234-1234-1234-123412341234}" type="slidenum">
              <a:rPr lang="en-US" sz="1200" b="0" i="0" u="none" strike="noStrike" cap="none">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013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a:t>
            </a:r>
            <a:r>
              <a:rPr lang="en-US" baseline="0"/>
              <a:t> utilize these resources for additional information.</a:t>
            </a:r>
          </a:p>
        </p:txBody>
      </p:sp>
      <p:sp>
        <p:nvSpPr>
          <p:cNvPr id="4" name="Slide Number Placeholder 3"/>
          <p:cNvSpPr>
            <a:spLocks noGrp="1"/>
          </p:cNvSpPr>
          <p:nvPr>
            <p:ph type="sldNum" idx="10"/>
          </p:nvPr>
        </p:nvSpPr>
        <p:spPr/>
        <p:txBody>
          <a:bodyPr/>
          <a:lstStyle/>
          <a:p>
            <a:pPr marL="0" marR="0" lvl="0" indent="0" algn="r" rtl="0">
              <a:spcBef>
                <a:spcPts val="0"/>
              </a:spcBef>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4111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762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1" i="0" u="none" strike="noStrike" cap="none">
                <a:solidFill>
                  <a:schemeClr val="dk1"/>
                </a:solidFill>
                <a:latin typeface="Calibri"/>
                <a:ea typeface="Calibri"/>
                <a:cs typeface="Calibri"/>
                <a:sym typeface="Calibri"/>
              </a:rPr>
              <a:t>Introduce</a:t>
            </a:r>
            <a:r>
              <a:rPr lang="en-US" sz="1200" b="1" i="0" u="none" strike="noStrike" cap="none" baseline="0">
                <a:solidFill>
                  <a:schemeClr val="dk1"/>
                </a:solidFill>
                <a:latin typeface="Calibri"/>
                <a:ea typeface="Calibri"/>
                <a:cs typeface="Calibri"/>
                <a:sym typeface="Calibri"/>
              </a:rPr>
              <a:t> importance of animal research for medical progress</a:t>
            </a:r>
            <a:endParaRPr lang="en-US" sz="1200" b="1" i="0" u="none" strike="noStrike" cap="none">
              <a:solidFill>
                <a:schemeClr val="dk1"/>
              </a:solidFill>
              <a:latin typeface="Calibri"/>
              <a:ea typeface="Calibri"/>
              <a:cs typeface="Calibri"/>
              <a:sym typeface="Calibri"/>
            </a:endParaRPr>
          </a:p>
          <a:p>
            <a:pPr marL="0" marR="0" lvl="0" indent="-76200" algn="l" rtl="0">
              <a:lnSpc>
                <a:spcPct val="100000"/>
              </a:lnSpc>
              <a:spcBef>
                <a:spcPts val="0"/>
              </a:spcBef>
              <a:spcAft>
                <a:spcPts val="0"/>
              </a:spcAft>
              <a:buClr>
                <a:schemeClr val="dk1"/>
              </a:buClr>
              <a:buSzPts val="1200"/>
              <a:buFont typeface="Calibri"/>
              <a:buNone/>
            </a:pPr>
            <a:endParaRPr lang="en-US" sz="1200" b="0" i="0" u="none" strike="noStrike" cap="none">
              <a:solidFill>
                <a:schemeClr val="dk1"/>
              </a:solidFill>
              <a:latin typeface="Calibri"/>
              <a:ea typeface="Calibri"/>
              <a:cs typeface="Calibri"/>
              <a:sym typeface="Calibri"/>
            </a:endParaRPr>
          </a:p>
          <a:p>
            <a:pPr marL="0" marR="0" lvl="0" indent="-762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a:t>Nobel prize percentage</a:t>
            </a:r>
            <a:r>
              <a:rPr lang="en-US" baseline="0"/>
              <a:t> source: https://speakingofresearch.files.wordpress.com/2008/03/medical-advances-and-animal-research1.pdf</a:t>
            </a:r>
            <a:endParaRPr lang="en-US"/>
          </a:p>
          <a:p>
            <a:pPr marL="0" marR="0" lvl="0" indent="-76200" algn="l" rtl="0">
              <a:lnSpc>
                <a:spcPct val="100000"/>
              </a:lnSpc>
              <a:spcBef>
                <a:spcPts val="0"/>
              </a:spcBef>
              <a:spcAft>
                <a:spcPts val="0"/>
              </a:spcAft>
              <a:buClr>
                <a:schemeClr val="dk1"/>
              </a:buClr>
              <a:buSzPts val="1200"/>
              <a:buFont typeface="Calibri"/>
              <a:buNone/>
            </a:pPr>
            <a:endParaRPr lang="en-US" sz="1200" b="0" i="0" u="none" strike="noStrike" cap="none">
              <a:solidFill>
                <a:schemeClr val="dk1"/>
              </a:solidFill>
              <a:latin typeface="Calibri"/>
              <a:ea typeface="Calibri"/>
              <a:cs typeface="Calibri"/>
              <a:sym typeface="Calibri"/>
            </a:endParaRPr>
          </a:p>
          <a:p>
            <a:pPr marL="0" marR="0" lvl="0" indent="-7620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Quote source: </a:t>
            </a:r>
            <a:r>
              <a:rPr lang="en-US" sz="1200" b="1" i="0" u="none" strike="noStrike" cap="none">
                <a:solidFill>
                  <a:schemeClr val="dk1"/>
                </a:solidFill>
                <a:latin typeface="Calibri"/>
                <a:ea typeface="Calibri"/>
                <a:cs typeface="Calibri"/>
                <a:sym typeface="Calibri"/>
              </a:rPr>
              <a:t>Darwin CR. </a:t>
            </a:r>
            <a:r>
              <a:rPr lang="en-US" sz="1200" b="0" i="0" u="none" strike="noStrike" cap="none">
                <a:solidFill>
                  <a:schemeClr val="dk1"/>
                </a:solidFill>
                <a:latin typeface="Calibri"/>
                <a:ea typeface="Calibri"/>
                <a:cs typeface="Calibri"/>
                <a:sym typeface="Calibri"/>
              </a:rPr>
              <a:t>Mr. Darwin on vivisection. The Times of London 1881;10. as quoted in: </a:t>
            </a:r>
            <a:r>
              <a:rPr lang="en-US" sz="1200" b="0" i="0" u="none" strike="noStrike" cap="none" err="1">
                <a:solidFill>
                  <a:schemeClr val="dk1"/>
                </a:solidFill>
                <a:latin typeface="Calibri"/>
                <a:ea typeface="Calibri"/>
                <a:cs typeface="Calibri"/>
                <a:sym typeface="Calibri"/>
              </a:rPr>
              <a:t>Ringach</a:t>
            </a:r>
            <a:r>
              <a:rPr lang="en-US" sz="1200" b="0" i="0" u="none" strike="noStrike" cap="none">
                <a:solidFill>
                  <a:schemeClr val="dk1"/>
                </a:solidFill>
                <a:latin typeface="Calibri"/>
                <a:ea typeface="Calibri"/>
                <a:cs typeface="Calibri"/>
                <a:sym typeface="Calibri"/>
              </a:rPr>
              <a:t> DL. The use of nonhuman animals in biomedical research. Am J Med Sci. 2011 Oct;342(4):305-13. </a:t>
            </a:r>
            <a:r>
              <a:rPr lang="en-US" sz="1200" b="0" i="0" u="none" strike="noStrike" cap="none" err="1">
                <a:solidFill>
                  <a:schemeClr val="dk1"/>
                </a:solidFill>
                <a:latin typeface="Calibri"/>
                <a:ea typeface="Calibri"/>
                <a:cs typeface="Calibri"/>
                <a:sym typeface="Calibri"/>
              </a:rPr>
              <a:t>doi</a:t>
            </a:r>
            <a:r>
              <a:rPr lang="en-US" sz="1200" b="0" i="0" u="none" strike="noStrike" cap="none">
                <a:solidFill>
                  <a:schemeClr val="dk1"/>
                </a:solidFill>
                <a:latin typeface="Calibri"/>
                <a:ea typeface="Calibri"/>
                <a:cs typeface="Calibri"/>
                <a:sym typeface="Calibri"/>
              </a:rPr>
              <a:t>: 10.1097/MAJ.0b013e31822a6c35. PubMed PMID: 21817874.</a:t>
            </a:r>
          </a:p>
          <a:p>
            <a:pPr marL="0" marR="0" lvl="0" indent="-76200" algn="l" rtl="0">
              <a:lnSpc>
                <a:spcPct val="100000"/>
              </a:lnSpc>
              <a:spcBef>
                <a:spcPts val="0"/>
              </a:spcBef>
              <a:spcAft>
                <a:spcPts val="0"/>
              </a:spcAft>
              <a:buClr>
                <a:schemeClr val="dk1"/>
              </a:buClr>
              <a:buSzPts val="1200"/>
              <a:buFont typeface="Calibri"/>
              <a:buNone/>
            </a:pPr>
            <a:endParaRPr lang="en-US" sz="1200" b="1" i="0" u="none" strike="noStrike" cap="none">
              <a:solidFill>
                <a:schemeClr val="dk1"/>
              </a:solidFill>
              <a:latin typeface="Calibri"/>
              <a:ea typeface="Calibri"/>
              <a:cs typeface="Calibri"/>
              <a:sym typeface="Calibri"/>
            </a:endParaRPr>
          </a:p>
          <a:p>
            <a:pPr marL="0" marR="0" lvl="0" indent="-7620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For</a:t>
            </a:r>
            <a:r>
              <a:rPr lang="en-US" sz="1200" b="0" i="0" u="none" strike="noStrike" cap="none" baseline="0">
                <a:solidFill>
                  <a:schemeClr val="dk1"/>
                </a:solidFill>
                <a:latin typeface="Calibri"/>
                <a:ea typeface="Calibri"/>
                <a:cs typeface="Calibri"/>
                <a:sym typeface="Calibri"/>
              </a:rPr>
              <a:t> example, u</a:t>
            </a:r>
            <a:r>
              <a:rPr lang="en-US" sz="1200" b="0" i="0" u="none" strike="noStrike" cap="none">
                <a:solidFill>
                  <a:schemeClr val="dk1"/>
                </a:solidFill>
                <a:latin typeface="Calibri"/>
                <a:ea typeface="Calibri"/>
                <a:cs typeface="Calibri"/>
                <a:sym typeface="Calibri"/>
              </a:rPr>
              <a:t>tilizing genetic likeness of animals for scientific progress.</a:t>
            </a:r>
          </a:p>
          <a:p>
            <a:pPr marL="0" marR="0" lvl="0" indent="-76200" algn="l" rtl="0">
              <a:lnSpc>
                <a:spcPct val="100000"/>
              </a:lnSpc>
              <a:spcBef>
                <a:spcPts val="0"/>
              </a:spcBef>
              <a:spcAft>
                <a:spcPts val="0"/>
              </a:spcAft>
              <a:buClr>
                <a:schemeClr val="dk1"/>
              </a:buClr>
              <a:buSzPts val="1200"/>
              <a:buFont typeface="Calibri"/>
              <a:buNone/>
            </a:pPr>
            <a:endParaRPr lang="en-US" sz="1200" b="0" i="0" u="none" strike="noStrike" cap="none">
              <a:solidFill>
                <a:schemeClr val="dk1"/>
              </a:solidFill>
              <a:latin typeface="Calibri"/>
              <a:ea typeface="Calibri"/>
              <a:cs typeface="Calibri"/>
              <a:sym typeface="Calibri"/>
            </a:endParaRPr>
          </a:p>
          <a:p>
            <a:pPr marL="0" marR="0" lvl="0" indent="-7620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Transgenic animals are useful models to:</a:t>
            </a:r>
          </a:p>
          <a:p>
            <a:pPr marL="95250" marR="0" lvl="0" indent="-171450" algn="l" rtl="0">
              <a:lnSpc>
                <a:spcPct val="100000"/>
              </a:lnSpc>
              <a:spcBef>
                <a:spcPts val="0"/>
              </a:spcBef>
              <a:spcAft>
                <a:spcPts val="0"/>
              </a:spcAft>
              <a:buClr>
                <a:schemeClr val="dk1"/>
              </a:buClr>
              <a:buSzPts val="1200"/>
              <a:buFontTx/>
              <a:buChar char="-"/>
            </a:pPr>
            <a:r>
              <a:rPr lang="en-US" sz="1200" b="0" i="0" u="none" strike="noStrike" cap="none">
                <a:solidFill>
                  <a:schemeClr val="dk1"/>
                </a:solidFill>
                <a:latin typeface="Calibri"/>
                <a:ea typeface="Calibri"/>
                <a:cs typeface="Calibri"/>
                <a:sym typeface="Calibri"/>
              </a:rPr>
              <a:t>Study disease development </a:t>
            </a:r>
          </a:p>
          <a:p>
            <a:pPr marL="95250" marR="0" lvl="0" indent="-171450" algn="l" rtl="0">
              <a:lnSpc>
                <a:spcPct val="100000"/>
              </a:lnSpc>
              <a:spcBef>
                <a:spcPts val="0"/>
              </a:spcBef>
              <a:spcAft>
                <a:spcPts val="0"/>
              </a:spcAft>
              <a:buClr>
                <a:schemeClr val="dk1"/>
              </a:buClr>
              <a:buSzPts val="1200"/>
              <a:buFontTx/>
              <a:buChar char="-"/>
            </a:pPr>
            <a:r>
              <a:rPr lang="en-US" sz="1200" b="0" i="0" u="none" strike="noStrike" cap="none">
                <a:solidFill>
                  <a:schemeClr val="dk1"/>
                </a:solidFill>
                <a:latin typeface="Calibri"/>
                <a:ea typeface="Calibri"/>
                <a:cs typeface="Calibri"/>
                <a:sym typeface="Calibri"/>
              </a:rPr>
              <a:t>Evaluate medicines and gene therapies</a:t>
            </a:r>
          </a:p>
          <a:p>
            <a:pPr marL="95250" marR="0" lvl="0" indent="-171450" algn="l" rtl="0">
              <a:lnSpc>
                <a:spcPct val="100000"/>
              </a:lnSpc>
              <a:spcBef>
                <a:spcPts val="0"/>
              </a:spcBef>
              <a:spcAft>
                <a:spcPts val="0"/>
              </a:spcAft>
              <a:buClr>
                <a:schemeClr val="dk1"/>
              </a:buClr>
              <a:buSzPts val="1200"/>
              <a:buFontTx/>
              <a:buChar char="-"/>
            </a:pPr>
            <a:r>
              <a:rPr lang="en-US" sz="1200" b="0" i="0" u="none" strike="noStrike" cap="none">
                <a:solidFill>
                  <a:schemeClr val="dk1"/>
                </a:solidFill>
                <a:latin typeface="Calibri"/>
                <a:ea typeface="Calibri"/>
                <a:cs typeface="Calibri"/>
                <a:sym typeface="Calibri"/>
              </a:rPr>
              <a:t>Produce and test the purity of human therapeutic proteins</a:t>
            </a:r>
          </a:p>
          <a:p>
            <a:pPr marL="0" marR="0" lvl="0" indent="0" algn="l" rtl="0">
              <a:spcBef>
                <a:spcPts val="0"/>
              </a:spcBef>
              <a:buNone/>
            </a:pPr>
            <a:endParaRPr lang="en-US" sz="1200" b="0" i="0" u="none" strike="noStrike" cap="none">
              <a:solidFill>
                <a:schemeClr val="dk1"/>
              </a:solidFill>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marL="0" marR="0" lvl="0" indent="0" algn="r" rtl="0">
              <a:spcBef>
                <a:spcPts val="0"/>
              </a:spcBef>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90306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None/>
            </a:pPr>
            <a:r>
              <a:rPr lang="en-US" sz="1200" b="0" i="0" u="none" strike="noStrike" cap="none">
                <a:solidFill>
                  <a:schemeClr val="dk1"/>
                </a:solidFill>
                <a:latin typeface="Calibri"/>
                <a:ea typeface="Calibri"/>
                <a:cs typeface="Calibri"/>
                <a:sym typeface="Calibri"/>
              </a:rPr>
              <a:t>Without animal research,</a:t>
            </a:r>
            <a:r>
              <a:rPr lang="en-US" sz="1200" b="0" i="0" u="none" strike="noStrike" cap="none" baseline="0">
                <a:solidFill>
                  <a:schemeClr val="dk1"/>
                </a:solidFill>
                <a:latin typeface="Calibri"/>
                <a:ea typeface="Calibri"/>
                <a:cs typeface="Calibri"/>
                <a:sym typeface="Calibri"/>
              </a:rPr>
              <a:t> who would lose? Introduce listed beneficiaries: medical advances through animal research help humans, the health of our pets, and provide an understanding of our environment and the interconnectedness / biodiversity of life </a:t>
            </a:r>
            <a:endParaRPr lang="en-US" sz="1200" b="0" i="0" u="none" strike="noStrike" cap="none">
              <a:solidFill>
                <a:schemeClr val="dk1"/>
              </a:solidFill>
              <a:latin typeface="Calibri"/>
              <a:ea typeface="Calibri"/>
              <a:cs typeface="Calibri"/>
              <a:sym typeface="Calibri"/>
            </a:endParaRPr>
          </a:p>
          <a:p>
            <a:pPr marL="0" marR="0" lvl="0" indent="0" algn="l" rtl="0">
              <a:spcBef>
                <a:spcPts val="0"/>
              </a:spcBef>
              <a:buNone/>
            </a:pPr>
            <a:r>
              <a:rPr lang="en-US" sz="1200" b="0" i="0" u="none" strike="noStrike" cap="none">
                <a:solidFill>
                  <a:schemeClr val="dk1"/>
                </a:solidFill>
                <a:latin typeface="Calibri"/>
                <a:ea typeface="Calibri"/>
                <a:cs typeface="Calibri"/>
                <a:sym typeface="Calibri"/>
              </a:rPr>
              <a:t>Pets suffer from many of the same diseases as humans and, thus, benefit from many of the same treatments developed via animal research (e.g., similarities between feline immunodeficiency virus and HIV). Pets’ food, medicines, and vaccinations were developed using animal research. For example, many puppies died within months of contracting canine parvovirus until the vaccine was developed via animal research in the early 1980s. </a:t>
            </a:r>
          </a:p>
          <a:p>
            <a:pPr marL="0" marR="0" lvl="0" indent="0" algn="l" rtl="0">
              <a:spcBef>
                <a:spcPts val="0"/>
              </a:spcBef>
              <a:buNone/>
            </a:pPr>
            <a:endParaRPr lang="en-US" sz="1200" b="0" i="0" u="none" strike="noStrike" cap="none">
              <a:solidFill>
                <a:schemeClr val="dk1"/>
              </a:solidFill>
              <a:latin typeface="Calibri"/>
              <a:ea typeface="Calibri"/>
              <a:cs typeface="Calibri"/>
              <a:sym typeface="Calibri"/>
            </a:endParaRPr>
          </a:p>
          <a:p>
            <a:endParaRPr lang="en-US"/>
          </a:p>
        </p:txBody>
      </p:sp>
      <p:sp>
        <p:nvSpPr>
          <p:cNvPr id="4" name="Slide Number Placeholder 3"/>
          <p:cNvSpPr>
            <a:spLocks noGrp="1"/>
          </p:cNvSpPr>
          <p:nvPr>
            <p:ph type="sldNum" idx="10"/>
          </p:nvPr>
        </p:nvSpPr>
        <p:spPr/>
        <p:txBody>
          <a:bodyPr/>
          <a:lstStyle/>
          <a:p>
            <a:pPr marL="0" marR="0" lvl="0" indent="0" algn="r" rtl="0">
              <a:spcBef>
                <a:spcPts val="0"/>
              </a:spcBef>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53528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4" name="Shape 12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200" b="0" i="0" u="none" strike="noStrike" cap="none">
                <a:solidFill>
                  <a:schemeClr val="dk1"/>
                </a:solidFill>
                <a:latin typeface="Calibri"/>
                <a:ea typeface="Calibri"/>
                <a:cs typeface="Calibri"/>
                <a:sym typeface="Calibri"/>
              </a:rPr>
              <a:t>Virtually</a:t>
            </a:r>
            <a:r>
              <a:rPr lang="en-US" sz="1200" b="0" i="0" u="none" strike="noStrike" cap="none" baseline="0">
                <a:solidFill>
                  <a:schemeClr val="dk1"/>
                </a:solidFill>
                <a:latin typeface="Calibri"/>
                <a:ea typeface="Calibri"/>
                <a:cs typeface="Calibri"/>
                <a:sym typeface="Calibri"/>
              </a:rPr>
              <a:t> all medical advances utilized animal research models at some point in the R &amp; D process</a:t>
            </a: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US" sz="1200" b="0" i="0" u="none" strike="noStrike" cap="none">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200" b="0" i="0" u="none" strike="noStrike" cap="none">
                <a:solidFill>
                  <a:schemeClr val="dk1"/>
                </a:solidFill>
                <a:latin typeface="Calibri"/>
                <a:ea typeface="Calibri"/>
                <a:cs typeface="Calibri"/>
                <a:sym typeface="Calibri"/>
              </a:rPr>
              <a:t>Model system used for discovery is listed alongside medical advance  </a:t>
            </a:r>
          </a:p>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None/>
            </a:pPr>
            <a:r>
              <a:rPr lang="en-US" sz="1200" b="0" i="0" u="none" strike="noStrike" cap="none">
                <a:solidFill>
                  <a:schemeClr val="dk1"/>
                </a:solidFill>
                <a:latin typeface="Calibri"/>
                <a:ea typeface="Calibri"/>
                <a:cs typeface="Calibri"/>
                <a:sym typeface="Calibri"/>
              </a:rPr>
              <a:t>Source: https://speakingofresearch.files.wordpress.com/2008/03/medical-advances-and-animal-research1.pdf</a:t>
            </a:r>
          </a:p>
          <a:p>
            <a:pPr marL="0" marR="0" lvl="0" indent="0" algn="l" rtl="0">
              <a:spcBef>
                <a:spcPts val="0"/>
              </a:spcBef>
              <a:buNone/>
            </a:pPr>
            <a:endParaRPr lang="en-US" sz="1200" b="0" i="0" u="none" strike="noStrike" cap="none">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200" b="0" i="0" u="none" strike="noStrike" kern="1200" cap="none">
                <a:solidFill>
                  <a:schemeClr val="tx1"/>
                </a:solidFill>
                <a:effectLst/>
                <a:latin typeface="Calibri"/>
                <a:ea typeface="Calibri"/>
                <a:cs typeface="Calibri"/>
                <a:sym typeface="Calibri"/>
                <a:hlinkClick r:id="rId3">
                  <a:extLst>
                    <a:ext uri="{A12FA001-AC4F-418D-AE19-62706E023703}">
                      <ahyp:hlinkClr xmlns:ahyp="http://schemas.microsoft.com/office/drawing/2018/hyperlinkcolor" val="tx"/>
                    </a:ext>
                  </a:extLst>
                </a:hlinkClick>
              </a:rPr>
              <a:t>https://speakingofresearch.com/facts/medical-benefits/</a:t>
            </a:r>
            <a:endParaRPr lang="en-US" sz="1200" b="0" i="0" u="none" strike="noStrike" kern="1200" cap="none">
              <a:solidFill>
                <a:schemeClr val="tx1"/>
              </a:solidFill>
              <a:effectLst/>
              <a:latin typeface="Calibri"/>
              <a:ea typeface="Calibri"/>
              <a:cs typeface="Calibri"/>
              <a:sym typeface="Calibri"/>
            </a:endParaRPr>
          </a:p>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25" name="Shape 12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None/>
            </a:pPr>
            <a:fld id="{00000000-1234-1234-1234-123412341234}" type="slidenum">
              <a:rPr lang="en-US" sz="1200" b="0" i="0" u="none" strike="noStrike" cap="none">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62925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4" name="Shape 12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b="0" i="0" u="none" strike="noStrike" cap="none">
                <a:solidFill>
                  <a:schemeClr val="dk1"/>
                </a:solidFill>
                <a:latin typeface="Calibri"/>
                <a:ea typeface="Calibri"/>
                <a:cs typeface="Calibri"/>
                <a:sym typeface="Calibri"/>
              </a:rPr>
              <a:t>BMI</a:t>
            </a:r>
            <a:r>
              <a:rPr lang="en-US" sz="1200" b="0" i="0" u="none" strike="noStrike" cap="none" baseline="0">
                <a:solidFill>
                  <a:schemeClr val="dk1"/>
                </a:solidFill>
                <a:latin typeface="Calibri"/>
                <a:ea typeface="Calibri"/>
                <a:cs typeface="Calibri"/>
                <a:sym typeface="Calibri"/>
              </a:rPr>
              <a:t> involves a direct connection between the brain areas associated with movement and a wired device like a prosthetic. Neuronal activity is recorded and processed through a computer to power the robotic arm. Feedback from sensors on the arm is converted to micro stimulation of sensory brain areas. BMI aims to generate a prosthetic that feels and acts like a human limb. BMIs may be used as therapy for restoring motor control in disabled individuals. More information can be found at http://www.brainfacts.org/in-the-lab/animals-in-research/2016/animal-research-success-stories-brain-machine-interface-090616</a:t>
            </a:r>
          </a:p>
          <a:p>
            <a:pPr marL="0" marR="0" lvl="0" indent="0" algn="l" rtl="0">
              <a:spcBef>
                <a:spcPts val="0"/>
              </a:spcBef>
              <a:buNone/>
            </a:pPr>
            <a:endParaRPr lang="en-US" sz="1200" b="0" i="0" u="none" strike="noStrike" cap="none" baseline="0">
              <a:solidFill>
                <a:schemeClr val="dk1"/>
              </a:solidFill>
              <a:latin typeface="Calibri"/>
              <a:ea typeface="Calibri"/>
              <a:cs typeface="Calibri"/>
              <a:sym typeface="Calibri"/>
            </a:endParaRPr>
          </a:p>
          <a:p>
            <a:pPr marL="0" marR="0" lvl="0" indent="0" algn="l" rtl="0">
              <a:spcBef>
                <a:spcPts val="0"/>
              </a:spcBef>
              <a:buNone/>
            </a:pPr>
            <a:r>
              <a:rPr lang="en-US" sz="1200" b="0" i="0" u="none" strike="noStrike" cap="none">
                <a:solidFill>
                  <a:schemeClr val="dk1"/>
                </a:solidFill>
                <a:latin typeface="Calibri"/>
                <a:ea typeface="Calibri"/>
                <a:cs typeface="Calibri"/>
                <a:sym typeface="Calibri"/>
              </a:rPr>
              <a:t>Images from</a:t>
            </a:r>
            <a:r>
              <a:rPr lang="en-US" sz="1200" b="0" i="0" u="none" strike="noStrike" cap="none" baseline="0">
                <a:solidFill>
                  <a:schemeClr val="dk1"/>
                </a:solidFill>
                <a:latin typeface="Calibri"/>
                <a:ea typeface="Calibri"/>
                <a:cs typeface="Calibri"/>
                <a:sym typeface="Calibri"/>
              </a:rPr>
              <a:t>: </a:t>
            </a:r>
            <a:r>
              <a:rPr lang="en-US" sz="1200" b="0" i="0" u="none" strike="noStrike" cap="none">
                <a:solidFill>
                  <a:schemeClr val="dk1"/>
                </a:solidFill>
                <a:latin typeface="Calibri"/>
                <a:ea typeface="Calibri"/>
                <a:cs typeface="Calibri"/>
                <a:sym typeface="Calibri"/>
              </a:rPr>
              <a:t>http://www.afanporsaber.es/files/homepage/group/loveLAB/love/classes/design/readings/bmi2.pdf</a:t>
            </a:r>
          </a:p>
        </p:txBody>
      </p:sp>
      <p:sp>
        <p:nvSpPr>
          <p:cNvPr id="125" name="Shape 12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None/>
            </a:pPr>
            <a:fld id="{00000000-1234-1234-1234-123412341234}" type="slidenum">
              <a:rPr lang="en-US" sz="1200" b="0" i="0" u="none" strike="noStrike" cap="none">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8958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a:solidFill>
                  <a:schemeClr val="dk1"/>
                </a:solidFill>
                <a:latin typeface="Calibri"/>
                <a:ea typeface="Calibri"/>
                <a:cs typeface="Calibri"/>
                <a:sym typeface="Calibri"/>
              </a:rPr>
              <a:t>The majority of animals in biomedical research</a:t>
            </a:r>
            <a:r>
              <a:rPr lang="en-US" sz="1200" b="0" i="0" u="none" strike="noStrike" cap="none" baseline="0">
                <a:solidFill>
                  <a:schemeClr val="dk1"/>
                </a:solidFill>
                <a:latin typeface="Calibri"/>
                <a:ea typeface="Calibri"/>
                <a:cs typeface="Calibri"/>
                <a:sym typeface="Calibri"/>
              </a:rPr>
              <a:t> are rodents with a small percentage of researchers working with cats, dogs, and NHPs.</a:t>
            </a:r>
            <a:endParaRPr lang="en-US" sz="1200" b="0" i="0" u="none" strike="noStrike" cap="none">
              <a:solidFill>
                <a:schemeClr val="dk1"/>
              </a:solidFill>
              <a:latin typeface="Calibri"/>
              <a:ea typeface="Calibri"/>
              <a:cs typeface="Calibri"/>
              <a:sym typeface="Calibri"/>
            </a:endParaRPr>
          </a:p>
          <a:p>
            <a:r>
              <a:rPr lang="en-US" sz="1200" b="0" i="0" u="none" strike="noStrike" cap="none">
                <a:solidFill>
                  <a:schemeClr val="dk1"/>
                </a:solidFill>
                <a:latin typeface="Calibri"/>
                <a:ea typeface="Calibri"/>
                <a:cs typeface="Calibri"/>
                <a:sym typeface="Calibri"/>
              </a:rPr>
              <a:t>Source: </a:t>
            </a:r>
            <a:r>
              <a:rPr lang="en-US" sz="1200" b="0" i="1" u="none" strike="noStrike" cap="none">
                <a:solidFill>
                  <a:schemeClr val="dk1"/>
                </a:solidFill>
                <a:latin typeface="Calibri"/>
                <a:ea typeface="Calibri"/>
                <a:cs typeface="Calibri"/>
                <a:sym typeface="Calibri"/>
              </a:rPr>
              <a:t>Love Animals? Support Animals in Research</a:t>
            </a:r>
            <a:r>
              <a:rPr lang="en-US" sz="1200" b="0" i="0" u="none" strike="noStrike" cap="none">
                <a:solidFill>
                  <a:schemeClr val="dk1"/>
                </a:solidFill>
                <a:latin typeface="Calibri"/>
                <a:ea typeface="Calibri"/>
                <a:cs typeface="Calibri"/>
                <a:sym typeface="Calibri"/>
              </a:rPr>
              <a:t>. Foundation for Biomedical Research. September 2017.</a:t>
            </a:r>
            <a:endParaRPr lang="en-US"/>
          </a:p>
        </p:txBody>
      </p:sp>
      <p:sp>
        <p:nvSpPr>
          <p:cNvPr id="4" name="Slide Number Placeholder 3"/>
          <p:cNvSpPr>
            <a:spLocks noGrp="1"/>
          </p:cNvSpPr>
          <p:nvPr>
            <p:ph type="sldNum" idx="10"/>
          </p:nvPr>
        </p:nvSpPr>
        <p:spPr/>
        <p:txBody>
          <a:bodyPr/>
          <a:lstStyle/>
          <a:p>
            <a:pPr marL="0" marR="0" lvl="0" indent="0" algn="r" rtl="0">
              <a:spcBef>
                <a:spcPts val="0"/>
              </a:spcBef>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9248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Laboratory</a:t>
            </a:r>
            <a:r>
              <a:rPr lang="en-US" baseline="0"/>
              <a:t> animals are kept in clean, </a:t>
            </a:r>
            <a:r>
              <a:rPr lang="en-US" sz="1200" b="0" i="0" u="none" strike="noStrike" kern="1200" cap="none">
                <a:solidFill>
                  <a:schemeClr val="dk1"/>
                </a:solidFill>
                <a:effectLst/>
                <a:latin typeface="Calibri"/>
                <a:ea typeface="Calibri"/>
                <a:cs typeface="Calibri"/>
                <a:sym typeface="Calibri"/>
              </a:rPr>
              <a:t>enriched environments with oversight from veterinarians and behavioral experts</a:t>
            </a:r>
            <a:r>
              <a:rPr lang="en-US" baseline="0"/>
              <a:t>.</a:t>
            </a:r>
          </a:p>
          <a:p>
            <a:endParaRPr lang="en-US" baseline="0"/>
          </a:p>
          <a:p>
            <a:r>
              <a:rPr lang="en-US" baseline="0"/>
              <a:t>Photo source: https://nprcresearch.org/primate/NHP-White-Paper-Print-08-22-16.pdf</a:t>
            </a:r>
            <a:endParaRPr lang="en-US"/>
          </a:p>
        </p:txBody>
      </p:sp>
      <p:sp>
        <p:nvSpPr>
          <p:cNvPr id="4" name="Slide Number Placeholder 3"/>
          <p:cNvSpPr>
            <a:spLocks noGrp="1"/>
          </p:cNvSpPr>
          <p:nvPr>
            <p:ph type="sldNum" idx="10"/>
          </p:nvPr>
        </p:nvSpPr>
        <p:spPr/>
        <p:txBody>
          <a:bodyPr/>
          <a:lstStyle/>
          <a:p>
            <a:pPr marL="0" marR="0" lvl="0" indent="0" algn="r" rtl="0">
              <a:spcBef>
                <a:spcPts val="0"/>
              </a:spcBef>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38177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Laboratory</a:t>
            </a:r>
            <a:r>
              <a:rPr lang="en-US" baseline="0"/>
              <a:t> animals are kept in clean, </a:t>
            </a:r>
            <a:r>
              <a:rPr lang="en-US" sz="1200" b="0" i="0" u="none" strike="noStrike" kern="1200" cap="none">
                <a:solidFill>
                  <a:schemeClr val="dk1"/>
                </a:solidFill>
                <a:effectLst/>
                <a:latin typeface="Calibri"/>
                <a:ea typeface="Calibri"/>
                <a:cs typeface="Calibri"/>
                <a:sym typeface="Calibri"/>
              </a:rPr>
              <a:t>enriched environments with oversight from veterinarians and behavioral experts</a:t>
            </a:r>
            <a:r>
              <a:rPr lang="en-US" baseline="0"/>
              <a:t>.</a:t>
            </a:r>
          </a:p>
          <a:p>
            <a:endParaRPr lang="en-US" baseline="0"/>
          </a:p>
          <a:p>
            <a:r>
              <a:rPr lang="en-US" baseline="0"/>
              <a:t>https://www.science.org/stoken/author-tokens/ST-1503/full</a:t>
            </a:r>
          </a:p>
          <a:p>
            <a:r>
              <a:rPr lang="en-US" sz="1800" b="0" i="0" u="none" strike="noStrike">
                <a:solidFill>
                  <a:srgbClr val="000000"/>
                </a:solidFill>
                <a:effectLst/>
                <a:latin typeface="Arial" panose="020B0604020202020204" pitchFamily="34" charset="0"/>
              </a:rPr>
              <a:t>https://scholar.google.com/scholar?hl=en&amp;as_sdt=0,5&amp;cluster=369453231432854284</a:t>
            </a:r>
            <a:endParaRPr lang="en-US" baseline="0"/>
          </a:p>
          <a:p>
            <a:r>
              <a:rPr lang="en-US" baseline="0"/>
              <a:t>Photo source: https://nprcresearch.org/primate/NHP-White-Paper-Print-08-22-16.pdf</a:t>
            </a:r>
            <a:endParaRPr lang="en-US"/>
          </a:p>
        </p:txBody>
      </p:sp>
      <p:sp>
        <p:nvSpPr>
          <p:cNvPr id="4" name="Slide Number Placeholder 3"/>
          <p:cNvSpPr>
            <a:spLocks noGrp="1"/>
          </p:cNvSpPr>
          <p:nvPr>
            <p:ph type="sldNum" idx="10"/>
          </p:nvPr>
        </p:nvSpPr>
        <p:spPr/>
        <p:txBody>
          <a:bodyPr/>
          <a:lstStyle/>
          <a:p>
            <a:pPr marL="0" marR="0" lvl="0" indent="0" algn="r" rtl="0">
              <a:spcBef>
                <a:spcPts val="0"/>
              </a:spcBef>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8983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US" sz="1200" b="0" i="0" u="none" strike="noStrike" cap="none">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200" b="0" i="0" u="none" strike="noStrike" cap="none">
                <a:solidFill>
                  <a:schemeClr val="dk1"/>
                </a:solidFill>
                <a:latin typeface="Calibri"/>
                <a:ea typeface="Calibri"/>
                <a:cs typeface="Calibri"/>
                <a:sym typeface="Calibri"/>
              </a:rPr>
              <a:t>Through</a:t>
            </a:r>
            <a:r>
              <a:rPr lang="en-US" sz="1200" b="0" i="0" u="none" strike="noStrike" cap="none" baseline="0">
                <a:solidFill>
                  <a:schemeClr val="dk1"/>
                </a:solidFill>
                <a:latin typeface="Calibri"/>
                <a:ea typeface="Calibri"/>
                <a:cs typeface="Calibri"/>
                <a:sym typeface="Calibri"/>
              </a:rPr>
              <a:t> animal research, scientists better understand and have developed treatments for conditions affecting the animal kingdom including diseases affecting pets.</a:t>
            </a:r>
            <a:endParaRPr lang="en-US" sz="1200" b="0" i="0" u="none" strike="noStrike" cap="none">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None/>
            </a:pPr>
            <a:r>
              <a:rPr lang="en-US" sz="1200" b="0" i="0" u="none" strike="noStrike" cap="none">
                <a:solidFill>
                  <a:schemeClr val="dk1"/>
                </a:solidFill>
                <a:latin typeface="Calibri"/>
                <a:ea typeface="Calibri"/>
                <a:cs typeface="Calibri"/>
                <a:sym typeface="Calibri"/>
              </a:rPr>
              <a:t>Sources: https://www.wsj.com/articles/love-your-dog-support-animal-research-1505672563; https://fbresearch.org/animal-research-helps-endangered-species/</a:t>
            </a:r>
          </a:p>
          <a:p>
            <a:pPr marL="0" marR="0" lvl="0" indent="0" algn="l" defTabSz="914400" rtl="0" eaLnBrk="1" fontAlgn="auto" latinLnBrk="0" hangingPunct="1">
              <a:lnSpc>
                <a:spcPct val="100000"/>
              </a:lnSpc>
              <a:spcBef>
                <a:spcPts val="0"/>
              </a:spcBef>
              <a:spcAft>
                <a:spcPts val="0"/>
              </a:spcAft>
              <a:buClrTx/>
              <a:buSzPts val="1400"/>
              <a:buFontTx/>
              <a:buNone/>
              <a:tabLst/>
              <a:defRPr/>
            </a:pPr>
            <a:br>
              <a:rPr lang="en-US" sz="1200">
                <a:solidFill>
                  <a:schemeClr val="tx1">
                    <a:lumMod val="75000"/>
                    <a:lumOff val="25000"/>
                  </a:schemeClr>
                </a:solidFill>
              </a:rPr>
            </a:br>
            <a:r>
              <a:rPr lang="en-US" sz="1200" b="0" i="0" u="none" strike="noStrike" cap="none">
                <a:solidFill>
                  <a:schemeClr val="dk1"/>
                </a:solidFill>
                <a:latin typeface="Calibri"/>
                <a:ea typeface="Calibri"/>
                <a:cs typeface="Calibri"/>
                <a:sym typeface="Calibri"/>
              </a:rPr>
              <a:t>Model system used for discovery is listed alongside veterinary advance  </a:t>
            </a:r>
          </a:p>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None/>
            </a:pPr>
            <a:r>
              <a:rPr lang="en-US" sz="1200" b="0" i="0" u="none" strike="noStrike" cap="none">
                <a:solidFill>
                  <a:schemeClr val="dk1"/>
                </a:solidFill>
                <a:latin typeface="Calibri"/>
                <a:ea typeface="Calibri"/>
                <a:cs typeface="Calibri"/>
                <a:sym typeface="Calibri"/>
              </a:rPr>
              <a:t>Fowl pox: virus produces lesions on bird’s skin, throat, and trachea; interferes with bird’s ability to eat, drink, and breathe normally</a:t>
            </a:r>
          </a:p>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None/>
            </a:pPr>
            <a:r>
              <a:rPr lang="en-US" sz="1200" b="0" i="0" u="none" strike="noStrike" cap="none" err="1">
                <a:solidFill>
                  <a:schemeClr val="dk1"/>
                </a:solidFill>
                <a:latin typeface="Calibri"/>
                <a:ea typeface="Calibri"/>
                <a:cs typeface="Calibri"/>
                <a:sym typeface="Calibri"/>
              </a:rPr>
              <a:t>Rumensin</a:t>
            </a:r>
            <a:r>
              <a:rPr lang="en-US" sz="1200" b="0" i="0" u="none" strike="noStrike" cap="none">
                <a:solidFill>
                  <a:schemeClr val="dk1"/>
                </a:solidFill>
                <a:latin typeface="Calibri"/>
                <a:ea typeface="Calibri"/>
                <a:cs typeface="Calibri"/>
                <a:sym typeface="Calibri"/>
              </a:rPr>
              <a:t>: antimicrobial used to prevent and control coccidiosis parasite was originally developed through mouse research</a:t>
            </a:r>
          </a:p>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None/>
            </a:pPr>
            <a:r>
              <a:rPr lang="en-US" sz="1200" b="0" i="0" u="none" strike="noStrike" cap="none">
                <a:solidFill>
                  <a:schemeClr val="dk1"/>
                </a:solidFill>
                <a:latin typeface="Calibri"/>
                <a:ea typeface="Calibri"/>
                <a:cs typeface="Calibri"/>
                <a:sym typeface="Calibri"/>
              </a:rPr>
              <a:t>EEHV: Asian elephants are highly susceptible to EEHV, a lethal strain of herpes; studying antibody responses to EEHV proteins in mice and rabbits aims to improve diagnostics and treatments for wild and captive elephants</a:t>
            </a:r>
          </a:p>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None/>
            </a:pPr>
            <a:r>
              <a:rPr lang="en-US" sz="1200" b="0" i="0" u="none" strike="noStrike" cap="none">
                <a:solidFill>
                  <a:schemeClr val="dk1"/>
                </a:solidFill>
                <a:latin typeface="Calibri"/>
                <a:ea typeface="Calibri"/>
                <a:cs typeface="Calibri"/>
                <a:sym typeface="Calibri"/>
              </a:rPr>
              <a:t>White nose syndrome: bats’ wings are coated in white ‘fuzz’ during hibernation; fungus affect</a:t>
            </a:r>
            <a:r>
              <a:rPr lang="en-US"/>
              <a:t>s</a:t>
            </a:r>
            <a:r>
              <a:rPr lang="en-US" sz="1200" b="0" i="0" u="none" strike="noStrike" cap="none">
                <a:solidFill>
                  <a:schemeClr val="dk1"/>
                </a:solidFill>
                <a:latin typeface="Calibri"/>
                <a:ea typeface="Calibri"/>
                <a:cs typeface="Calibri"/>
                <a:sym typeface="Calibri"/>
              </a:rPr>
              <a:t> endangered Indiana and gray bat species; exposed common brown bats to white fungus to understand disease mechanisms</a:t>
            </a:r>
          </a:p>
          <a:p>
            <a:pPr marL="0" marR="0" lvl="0" indent="0" algn="l" rtl="0">
              <a:spcBef>
                <a:spcPts val="0"/>
              </a:spcBef>
              <a:buNone/>
            </a:pPr>
            <a:endParaRPr lang="en-US" sz="1200" b="0" i="0" u="none" strike="noStrike" cap="none">
              <a:solidFill>
                <a:schemeClr val="dk1"/>
              </a:solidFill>
              <a:latin typeface="Calibri"/>
              <a:ea typeface="Calibri"/>
              <a:cs typeface="Calibri"/>
              <a:sym typeface="Calibri"/>
            </a:endParaRPr>
          </a:p>
          <a:p>
            <a:pPr marL="0" marR="0" lvl="0" indent="0" algn="l" rtl="0">
              <a:spcBef>
                <a:spcPts val="0"/>
              </a:spcBef>
              <a:buNone/>
            </a:pPr>
            <a:r>
              <a:rPr lang="en-US" sz="1200" b="0" i="0" u="none" strike="noStrike" cap="none">
                <a:solidFill>
                  <a:schemeClr val="dk1"/>
                </a:solidFill>
                <a:latin typeface="Calibri"/>
                <a:ea typeface="Calibri"/>
                <a:cs typeface="Calibri"/>
                <a:sym typeface="Calibri"/>
              </a:rPr>
              <a:t>Ebola vaccines for NHPs: In Africa, there is currently consideration about vaccinating wild NHPs, mostly gorillas, from </a:t>
            </a:r>
            <a:r>
              <a:rPr lang="en-US" sz="1200" b="0" i="0" u="none" strike="noStrike" cap="none" err="1">
                <a:solidFill>
                  <a:schemeClr val="dk1"/>
                </a:solidFill>
                <a:latin typeface="Calibri"/>
                <a:ea typeface="Calibri"/>
                <a:cs typeface="Calibri"/>
                <a:sym typeface="Calibri"/>
              </a:rPr>
              <a:t>ebola</a:t>
            </a:r>
            <a:r>
              <a:rPr lang="en-US" sz="1200" b="0" i="0" u="none" strike="noStrike" cap="none">
                <a:solidFill>
                  <a:schemeClr val="dk1"/>
                </a:solidFill>
                <a:latin typeface="Calibri"/>
                <a:ea typeface="Calibri"/>
                <a:cs typeface="Calibri"/>
                <a:sym typeface="Calibri"/>
              </a:rPr>
              <a:t> to protect from local outbreaks that may cause a decline in population </a:t>
            </a:r>
          </a:p>
          <a:p>
            <a:pPr marL="0" marR="0" lvl="0" indent="0" algn="l" rtl="0">
              <a:spcBef>
                <a:spcPts val="0"/>
              </a:spcBef>
              <a:buNone/>
            </a:pPr>
            <a:r>
              <a:rPr lang="en-US" sz="1200" b="0" i="0" u="none" strike="noStrike" cap="none">
                <a:solidFill>
                  <a:schemeClr val="dk1"/>
                </a:solidFill>
                <a:latin typeface="Calibri"/>
                <a:ea typeface="Calibri"/>
                <a:cs typeface="Calibri"/>
                <a:sym typeface="Calibri"/>
              </a:rPr>
              <a:t>Source: </a:t>
            </a:r>
            <a:r>
              <a:rPr lang="en-US">
                <a:hlinkClick r:id="rId3"/>
              </a:rPr>
              <a:t>Ebola: The great ape gamble | Nature</a:t>
            </a:r>
            <a:endParaRPr lang="en-US" sz="1200" b="0" i="0" u="none" strike="noStrike" cap="none">
              <a:solidFill>
                <a:schemeClr val="dk1"/>
              </a:solidFill>
              <a:latin typeface="Calibri"/>
              <a:ea typeface="Calibri"/>
              <a:cs typeface="Calibri"/>
              <a:sym typeface="Calibri"/>
            </a:endParaRPr>
          </a:p>
          <a:p>
            <a:pPr marL="0" marR="0" lvl="0" indent="0" algn="l" rtl="0">
              <a:spcBef>
                <a:spcPts val="0"/>
              </a:spcBef>
              <a:buNone/>
            </a:pPr>
            <a:endParaRPr lang="en-US" sz="1200" b="0" i="0" u="none" strike="noStrike" cap="none">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200" b="0" i="0" u="none" strike="noStrike" kern="1200" cap="none">
                <a:solidFill>
                  <a:schemeClr val="tx1"/>
                </a:solidFill>
                <a:effectLst/>
                <a:latin typeface="Calibri"/>
                <a:ea typeface="Calibri"/>
                <a:cs typeface="Calibri"/>
                <a:sym typeface="Calibri"/>
                <a:hlinkClick r:id="rId4">
                  <a:extLst>
                    <a:ext uri="{A12FA001-AC4F-418D-AE19-62706E023703}">
                      <ahyp:hlinkClr xmlns:ahyp="http://schemas.microsoft.com/office/drawing/2018/hyperlinkcolor" val="tx"/>
                    </a:ext>
                  </a:extLst>
                </a:hlinkClick>
              </a:rPr>
              <a:t>https://speakingofresearch.com/facts/veterinary-benefits/</a:t>
            </a:r>
            <a:endParaRPr lang="en-US" sz="1200" b="0" i="0" u="none" strike="noStrike" kern="1200" cap="none">
              <a:solidFill>
                <a:schemeClr val="tx1"/>
              </a:solidFill>
              <a:effectLst/>
              <a:latin typeface="Calibri"/>
              <a:ea typeface="Calibri"/>
              <a:cs typeface="Calibri"/>
              <a:sym typeface="Calibri"/>
            </a:endParaRPr>
          </a:p>
          <a:p>
            <a:pPr marL="0" marR="0" lvl="0" indent="0" algn="l" rtl="0">
              <a:spcBef>
                <a:spcPts val="0"/>
              </a:spcBef>
              <a:buNone/>
            </a:pPr>
            <a:endParaRPr lang="en-US" sz="1200" b="0" i="0" u="none" strike="noStrike" cap="none">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None/>
            </a:pPr>
            <a:fld id="{00000000-1234-1234-1234-123412341234}" type="slidenum">
              <a:rPr lang="en-US" sz="1200">
                <a:solidFill>
                  <a:schemeClr val="dk1"/>
                </a:solidFill>
                <a:latin typeface="Calibri"/>
                <a:ea typeface="Calibri"/>
                <a:cs typeface="Calibri"/>
                <a:sym typeface="Calibri"/>
              </a:rPr>
              <a:t>10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632397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Shape 15"/>
        <p:cNvGrpSpPr/>
        <p:nvPr/>
      </p:nvGrpSpPr>
      <p:grpSpPr>
        <a:xfrm>
          <a:off x="0" y="0"/>
          <a:ext cx="0" cy="0"/>
          <a:chOff x="0" y="0"/>
          <a:chExt cx="0" cy="0"/>
        </a:xfrm>
      </p:grpSpPr>
      <p:sp>
        <p:nvSpPr>
          <p:cNvPr id="16" name="Shape 16"/>
          <p:cNvSpPr txBox="1">
            <a:spLocks noGrp="1"/>
          </p:cNvSpPr>
          <p:nvPr>
            <p:ph type="ctrTitle" hasCustomPrompt="1"/>
          </p:nvPr>
        </p:nvSpPr>
        <p:spPr>
          <a:xfrm>
            <a:off x="457199" y="2365732"/>
            <a:ext cx="8118909" cy="688975"/>
          </a:xfrm>
          <a:prstGeom prst="rect">
            <a:avLst/>
          </a:prstGeom>
          <a:noFill/>
          <a:ln>
            <a:noFill/>
          </a:ln>
        </p:spPr>
        <p:txBody>
          <a:bodyPr wrap="square" lIns="91425" tIns="91425" rIns="91425" bIns="91425" anchor="t" anchorCtr="0"/>
          <a:lstStyle>
            <a:lvl1pPr marL="0" marR="0" lvl="0" indent="0" algn="l" rtl="0">
              <a:spcBef>
                <a:spcPts val="0"/>
              </a:spcBef>
              <a:buClr>
                <a:srgbClr val="782327"/>
              </a:buClr>
              <a:buSzPts val="3600"/>
              <a:buFont typeface="Arial"/>
              <a:buNone/>
              <a:defRPr sz="3600" b="1" i="0" u="none" strike="noStrike" cap="none">
                <a:solidFill>
                  <a:srgbClr val="782327"/>
                </a:solidFill>
                <a:latin typeface="Arial"/>
                <a:ea typeface="Arial"/>
                <a:cs typeface="Arial"/>
                <a:sym typeface="Arial"/>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r>
              <a:rPr lang="en-US"/>
              <a:t>title</a:t>
            </a:r>
            <a:endParaRPr/>
          </a:p>
        </p:txBody>
      </p:sp>
      <p:pic>
        <p:nvPicPr>
          <p:cNvPr id="19" name="Shape 19"/>
          <p:cNvPicPr preferRelativeResize="0"/>
          <p:nvPr/>
        </p:nvPicPr>
        <p:blipFill rotWithShape="1">
          <a:blip r:embed="rId2">
            <a:alphaModFix/>
          </a:blip>
          <a:srcRect/>
          <a:stretch/>
        </p:blipFill>
        <p:spPr>
          <a:xfrm>
            <a:off x="3570459" y="5096576"/>
            <a:ext cx="2133600" cy="706954"/>
          </a:xfrm>
          <a:prstGeom prst="rect">
            <a:avLst/>
          </a:prstGeom>
          <a:noFill/>
          <a:ln>
            <a:noFill/>
          </a:ln>
        </p:spPr>
      </p:pic>
      <p:sp>
        <p:nvSpPr>
          <p:cNvPr id="20" name="Shape 20"/>
          <p:cNvSpPr/>
          <p:nvPr/>
        </p:nvSpPr>
        <p:spPr>
          <a:xfrm>
            <a:off x="6858000" y="6629400"/>
            <a:ext cx="2286000" cy="228600"/>
          </a:xfrm>
          <a:prstGeom prst="rect">
            <a:avLst/>
          </a:prstGeom>
          <a:solidFill>
            <a:srgbClr val="104B7D"/>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21" name="Shape 21"/>
          <p:cNvSpPr/>
          <p:nvPr/>
        </p:nvSpPr>
        <p:spPr>
          <a:xfrm>
            <a:off x="0" y="6629400"/>
            <a:ext cx="6858000" cy="228600"/>
          </a:xfrm>
          <a:prstGeom prst="rect">
            <a:avLst/>
          </a:prstGeom>
          <a:solidFill>
            <a:srgbClr val="8C8D8E"/>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630676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Shape 36">
            <a:extLst>
              <a:ext uri="{FF2B5EF4-FFF2-40B4-BE49-F238E27FC236}">
                <a16:creationId xmlns:a16="http://schemas.microsoft.com/office/drawing/2014/main" id="{F48B5CF6-B61C-DE4E-96FA-9E4234819896}"/>
              </a:ext>
            </a:extLst>
          </p:cNvPr>
          <p:cNvSpPr/>
          <p:nvPr userDrawn="1"/>
        </p:nvSpPr>
        <p:spPr>
          <a:xfrm>
            <a:off x="6858000" y="6629400"/>
            <a:ext cx="2286000" cy="228600"/>
          </a:xfrm>
          <a:prstGeom prst="rect">
            <a:avLst/>
          </a:prstGeom>
          <a:solidFill>
            <a:srgbClr val="104B7D"/>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7" name="Shape 37">
            <a:extLst>
              <a:ext uri="{FF2B5EF4-FFF2-40B4-BE49-F238E27FC236}">
                <a16:creationId xmlns:a16="http://schemas.microsoft.com/office/drawing/2014/main" id="{5A6EBE39-0871-E440-A19D-822C8B60D943}"/>
              </a:ext>
            </a:extLst>
          </p:cNvPr>
          <p:cNvSpPr/>
          <p:nvPr userDrawn="1"/>
        </p:nvSpPr>
        <p:spPr>
          <a:xfrm>
            <a:off x="0" y="6629400"/>
            <a:ext cx="6858000" cy="228600"/>
          </a:xfrm>
          <a:prstGeom prst="rect">
            <a:avLst/>
          </a:prstGeom>
          <a:solidFill>
            <a:srgbClr val="8C8D8E"/>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657161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7687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wo Content">
    <p:spTree>
      <p:nvGrpSpPr>
        <p:cNvPr id="1" name="Shape 38"/>
        <p:cNvGrpSpPr/>
        <p:nvPr/>
      </p:nvGrpSpPr>
      <p:grpSpPr>
        <a:xfrm>
          <a:off x="0" y="0"/>
          <a:ext cx="0" cy="0"/>
          <a:chOff x="0" y="0"/>
          <a:chExt cx="0" cy="0"/>
        </a:xfrm>
      </p:grpSpPr>
      <p:sp>
        <p:nvSpPr>
          <p:cNvPr id="39" name="Shape 39"/>
          <p:cNvSpPr txBox="1">
            <a:spLocks noGrp="1"/>
          </p:cNvSpPr>
          <p:nvPr>
            <p:ph type="body" idx="1"/>
          </p:nvPr>
        </p:nvSpPr>
        <p:spPr>
          <a:xfrm>
            <a:off x="457200" y="1447800"/>
            <a:ext cx="5943600" cy="4268714"/>
          </a:xfrm>
          <a:prstGeom prst="rect">
            <a:avLst/>
          </a:prstGeom>
          <a:noFill/>
          <a:ln>
            <a:noFill/>
          </a:ln>
        </p:spPr>
        <p:txBody>
          <a:bodyPr wrap="square" lIns="91425" tIns="91425" rIns="91425" bIns="91425" anchor="t" anchorCtr="0"/>
          <a:lstStyle>
            <a:lvl1pPr marL="342900" marR="0" lvl="0" indent="-228600" algn="l" rtl="0">
              <a:spcBef>
                <a:spcPts val="360"/>
              </a:spcBef>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742950" marR="0" lvl="1" indent="-184150" algn="l" rtl="0">
              <a:spcBef>
                <a:spcPts val="320"/>
              </a:spcBef>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143000" marR="0" lvl="2" indent="-139700" algn="l" rtl="0">
              <a:spcBef>
                <a:spcPts val="280"/>
              </a:spcBef>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600200" marR="0" lvl="3" indent="-152400" algn="l" rtl="0">
              <a:spcBef>
                <a:spcPts val="240"/>
              </a:spcBef>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057400" marR="0" lvl="4" indent="-165100" algn="l" rtl="0">
              <a:spcBef>
                <a:spcPts val="200"/>
              </a:spcBef>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514600" marR="0" lvl="5" indent="-114300" algn="l" rtl="0">
              <a:spcBef>
                <a:spcPts val="360"/>
              </a:spcBef>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0" name="Shape 40"/>
          <p:cNvSpPr txBox="1">
            <a:spLocks noGrp="1"/>
          </p:cNvSpPr>
          <p:nvPr>
            <p:ph type="title"/>
          </p:nvPr>
        </p:nvSpPr>
        <p:spPr>
          <a:xfrm>
            <a:off x="457200" y="685800"/>
            <a:ext cx="5334000" cy="457200"/>
          </a:xfrm>
          <a:prstGeom prst="rect">
            <a:avLst/>
          </a:prstGeom>
          <a:noFill/>
          <a:ln>
            <a:noFill/>
          </a:ln>
        </p:spPr>
        <p:txBody>
          <a:bodyPr wrap="square" lIns="91425" tIns="91425" rIns="91425" bIns="91425" anchor="t" anchorCtr="0"/>
          <a:lstStyle>
            <a:lvl1pPr marL="0" marR="0" lvl="0" indent="0" algn="l" rtl="0">
              <a:spcBef>
                <a:spcPts val="0"/>
              </a:spcBef>
              <a:buClr>
                <a:srgbClr val="782327"/>
              </a:buClr>
              <a:buSzPts val="3000"/>
              <a:buFont typeface="Arial"/>
              <a:buNone/>
              <a:defRPr sz="3000" b="1" i="0" u="none" strike="noStrike" cap="none">
                <a:solidFill>
                  <a:srgbClr val="782327"/>
                </a:solidFill>
                <a:latin typeface="Arial"/>
                <a:ea typeface="Arial"/>
                <a:cs typeface="Arial"/>
                <a:sym typeface="Arial"/>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41" name="Shape 41"/>
          <p:cNvSpPr txBox="1">
            <a:spLocks noGrp="1"/>
          </p:cNvSpPr>
          <p:nvPr>
            <p:ph type="body" idx="2"/>
          </p:nvPr>
        </p:nvSpPr>
        <p:spPr>
          <a:xfrm>
            <a:off x="6846646" y="1453856"/>
            <a:ext cx="1905000" cy="1138458"/>
          </a:xfrm>
          <a:prstGeom prst="rect">
            <a:avLst/>
          </a:prstGeom>
          <a:solidFill>
            <a:schemeClr val="accent3"/>
          </a:solidFill>
          <a:ln>
            <a:noFill/>
          </a:ln>
        </p:spPr>
        <p:txBody>
          <a:bodyPr wrap="square" lIns="91425" tIns="91425" rIns="91425" bIns="91425" anchor="t" anchorCtr="1"/>
          <a:lstStyle>
            <a:lvl1pPr marL="0" marR="0" lvl="0" indent="0" algn="ctr" rtl="0">
              <a:spcBef>
                <a:spcPts val="360"/>
              </a:spcBef>
              <a:buClr>
                <a:schemeClr val="dk1"/>
              </a:buClr>
              <a:buSzPts val="1800"/>
              <a:buFont typeface="Arial"/>
              <a:buNone/>
              <a:defRPr sz="1800" b="0" i="0" u="none" strike="noStrike" cap="none">
                <a:solidFill>
                  <a:schemeClr val="dk1"/>
                </a:solidFill>
                <a:latin typeface="Arial"/>
                <a:ea typeface="Arial"/>
                <a:cs typeface="Arial"/>
                <a:sym typeface="Arial"/>
              </a:defRPr>
            </a:lvl1pPr>
            <a:lvl2pPr marL="742950" marR="0" lvl="1" indent="-184150" algn="l" rtl="0">
              <a:spcBef>
                <a:spcPts val="320"/>
              </a:spcBef>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143000" marR="0" lvl="2" indent="-139700" algn="l" rtl="0">
              <a:spcBef>
                <a:spcPts val="280"/>
              </a:spcBef>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600200" marR="0" lvl="3" indent="-152400" algn="l" rtl="0">
              <a:spcBef>
                <a:spcPts val="240"/>
              </a:spcBef>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057400" marR="0" lvl="4" indent="-165100" algn="l" rtl="0">
              <a:spcBef>
                <a:spcPts val="200"/>
              </a:spcBef>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514600" marR="0" lvl="5" indent="-114300" algn="l" rtl="0">
              <a:spcBef>
                <a:spcPts val="360"/>
              </a:spcBef>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body" idx="3"/>
          </p:nvPr>
        </p:nvSpPr>
        <p:spPr>
          <a:xfrm>
            <a:off x="6846646" y="3125714"/>
            <a:ext cx="1905000" cy="1447800"/>
          </a:xfrm>
          <a:prstGeom prst="rect">
            <a:avLst/>
          </a:prstGeom>
          <a:solidFill>
            <a:schemeClr val="accent3"/>
          </a:solidFill>
          <a:ln>
            <a:noFill/>
          </a:ln>
        </p:spPr>
        <p:txBody>
          <a:bodyPr wrap="square" lIns="91425" tIns="91425" rIns="91425" bIns="91425" anchor="t" anchorCtr="1"/>
          <a:lstStyle>
            <a:lvl1pPr marL="0" marR="0" lvl="0" indent="0" algn="ctr" rtl="0">
              <a:spcBef>
                <a:spcPts val="360"/>
              </a:spcBef>
              <a:buClr>
                <a:schemeClr val="dk1"/>
              </a:buClr>
              <a:buSzPts val="1800"/>
              <a:buFont typeface="Arial"/>
              <a:buNone/>
              <a:defRPr sz="1800" b="0" i="0" u="none" strike="noStrike" cap="none">
                <a:solidFill>
                  <a:schemeClr val="dk1"/>
                </a:solidFill>
                <a:latin typeface="Arial"/>
                <a:ea typeface="Arial"/>
                <a:cs typeface="Arial"/>
                <a:sym typeface="Arial"/>
              </a:defRPr>
            </a:lvl1pPr>
            <a:lvl2pPr marL="742950" marR="0" lvl="1" indent="-184150" algn="l" rtl="0">
              <a:spcBef>
                <a:spcPts val="320"/>
              </a:spcBef>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143000" marR="0" lvl="2" indent="-139700" algn="l" rtl="0">
              <a:spcBef>
                <a:spcPts val="280"/>
              </a:spcBef>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600200" marR="0" lvl="3" indent="-152400" algn="l" rtl="0">
              <a:spcBef>
                <a:spcPts val="240"/>
              </a:spcBef>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057400" marR="0" lvl="4" indent="-165100" algn="l" rtl="0">
              <a:spcBef>
                <a:spcPts val="200"/>
              </a:spcBef>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514600" marR="0" lvl="5" indent="-114300" algn="l" rtl="0">
              <a:spcBef>
                <a:spcPts val="360"/>
              </a:spcBef>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3" name="Shape 43"/>
          <p:cNvSpPr/>
          <p:nvPr/>
        </p:nvSpPr>
        <p:spPr>
          <a:xfrm>
            <a:off x="6858000" y="0"/>
            <a:ext cx="2286000" cy="228600"/>
          </a:xfrm>
          <a:prstGeom prst="rect">
            <a:avLst/>
          </a:prstGeom>
          <a:solidFill>
            <a:srgbClr val="104B7D"/>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44" name="Shape 44"/>
          <p:cNvSpPr/>
          <p:nvPr/>
        </p:nvSpPr>
        <p:spPr>
          <a:xfrm>
            <a:off x="0" y="0"/>
            <a:ext cx="6858000" cy="228600"/>
          </a:xfrm>
          <a:prstGeom prst="rect">
            <a:avLst/>
          </a:prstGeom>
          <a:solidFill>
            <a:srgbClr val="8C8D8E"/>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45" name="Shape 45"/>
          <p:cNvSpPr txBox="1">
            <a:spLocks noGrp="1"/>
          </p:cNvSpPr>
          <p:nvPr>
            <p:ph type="dt" idx="10"/>
          </p:nvPr>
        </p:nvSpPr>
        <p:spPr>
          <a:xfrm>
            <a:off x="457200" y="6178546"/>
            <a:ext cx="747814" cy="365125"/>
          </a:xfrm>
          <a:prstGeom prst="rect">
            <a:avLst/>
          </a:prstGeom>
          <a:noFill/>
          <a:ln>
            <a:noFill/>
          </a:ln>
        </p:spPr>
        <p:txBody>
          <a:bodyPr wrap="square" lIns="91425" tIns="91425" rIns="91425" bIns="91425" anchor="ctr" anchorCtr="1"/>
          <a:lstStyle>
            <a:lvl1pPr marL="0" marR="0" lvl="0" indent="0" algn="l" rtl="0">
              <a:spcBef>
                <a:spcPts val="0"/>
              </a:spcBef>
              <a:buSzPts val="1400"/>
              <a:buNone/>
              <a:defRPr sz="1000">
                <a:solidFill>
                  <a:srgbClr val="104B7D"/>
                </a:solidFill>
                <a:latin typeface="Arial"/>
                <a:ea typeface="Arial"/>
                <a:cs typeface="Arial"/>
                <a:sym typeface="Arial"/>
              </a:defRPr>
            </a:lvl1pPr>
            <a:lvl2pPr marL="457200" marR="0" lvl="1" indent="0" algn="l" rtl="0">
              <a:spcBef>
                <a:spcPts val="0"/>
              </a:spcBef>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46" name="Shape 46"/>
          <p:cNvSpPr txBox="1">
            <a:spLocks noGrp="1"/>
          </p:cNvSpPr>
          <p:nvPr>
            <p:ph type="ftr" idx="11"/>
          </p:nvPr>
        </p:nvSpPr>
        <p:spPr>
          <a:xfrm>
            <a:off x="2391834" y="6178546"/>
            <a:ext cx="28956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000">
                <a:solidFill>
                  <a:srgbClr val="104B7D"/>
                </a:solidFill>
                <a:latin typeface="Arial"/>
                <a:ea typeface="Arial"/>
                <a:cs typeface="Arial"/>
                <a:sym typeface="Arial"/>
              </a:defRPr>
            </a:lvl1pPr>
            <a:lvl2pPr marL="457200" marR="0" lvl="1" indent="0" algn="l" rtl="0">
              <a:spcBef>
                <a:spcPts val="0"/>
              </a:spcBef>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cxnSp>
        <p:nvCxnSpPr>
          <p:cNvPr id="47" name="Shape 47"/>
          <p:cNvCxnSpPr/>
          <p:nvPr/>
        </p:nvCxnSpPr>
        <p:spPr>
          <a:xfrm>
            <a:off x="0" y="1295400"/>
            <a:ext cx="6400800" cy="0"/>
          </a:xfrm>
          <a:prstGeom prst="straightConnector1">
            <a:avLst/>
          </a:prstGeom>
          <a:noFill/>
          <a:ln w="9525" cap="flat" cmpd="sng">
            <a:solidFill>
              <a:srgbClr val="8C8D8E"/>
            </a:solidFill>
            <a:prstDash val="solid"/>
            <a:round/>
            <a:headEnd type="none" w="med" len="med"/>
            <a:tailEnd type="none" w="med" len="med"/>
          </a:ln>
        </p:spPr>
      </p:cxnSp>
      <p:pic>
        <p:nvPicPr>
          <p:cNvPr id="48" name="Shape 48"/>
          <p:cNvPicPr preferRelativeResize="0"/>
          <p:nvPr/>
        </p:nvPicPr>
        <p:blipFill rotWithShape="1">
          <a:blip r:embed="rId2">
            <a:alphaModFix/>
          </a:blip>
          <a:srcRect/>
          <a:stretch/>
        </p:blipFill>
        <p:spPr>
          <a:xfrm>
            <a:off x="6813340" y="6096000"/>
            <a:ext cx="1600200" cy="530216"/>
          </a:xfrm>
          <a:prstGeom prst="rect">
            <a:avLst/>
          </a:prstGeom>
          <a:noFill/>
          <a:ln>
            <a:noFill/>
          </a:ln>
        </p:spPr>
      </p:pic>
      <p:sp>
        <p:nvSpPr>
          <p:cNvPr id="49" name="Shape 49"/>
          <p:cNvSpPr txBox="1">
            <a:spLocks noGrp="1"/>
          </p:cNvSpPr>
          <p:nvPr>
            <p:ph type="sldNum" idx="12"/>
          </p:nvPr>
        </p:nvSpPr>
        <p:spPr>
          <a:xfrm>
            <a:off x="6262303" y="6178546"/>
            <a:ext cx="383747"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en-US" sz="1000">
                <a:solidFill>
                  <a:srgbClr val="104B7D"/>
                </a:solidFill>
                <a:latin typeface="Arial"/>
                <a:ea typeface="Arial"/>
                <a:cs typeface="Arial"/>
                <a:sym typeface="Arial"/>
              </a:rPr>
              <a:t>‹#›</a:t>
            </a:fld>
            <a:endParaRPr lang="en-US" sz="1000">
              <a:solidFill>
                <a:srgbClr val="104B7D"/>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ontent with Sidebar">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6858000" y="1447799"/>
            <a:ext cx="2057400" cy="1047119"/>
          </a:xfrm>
          <a:prstGeom prst="rect">
            <a:avLst/>
          </a:prstGeom>
          <a:solidFill>
            <a:srgbClr val="104B7D"/>
          </a:solidFill>
          <a:ln>
            <a:noFill/>
          </a:ln>
        </p:spPr>
        <p:txBody>
          <a:bodyPr wrap="square" lIns="91425" tIns="91425" rIns="91425" bIns="91425" anchor="t" anchorCtr="0"/>
          <a:lstStyle>
            <a:lvl1pPr marL="0" marR="0" lvl="0" indent="0" algn="l" rtl="0">
              <a:spcBef>
                <a:spcPts val="0"/>
              </a:spcBef>
              <a:buClr>
                <a:schemeClr val="lt1"/>
              </a:buClr>
              <a:buSzPts val="1200"/>
              <a:buFont typeface="Arial"/>
              <a:buNone/>
              <a:defRPr sz="1200" b="1" i="0" u="none" strike="noStrike" cap="none">
                <a:solidFill>
                  <a:schemeClr val="lt1"/>
                </a:solidFill>
                <a:latin typeface="Arial"/>
                <a:ea typeface="Arial"/>
                <a:cs typeface="Arial"/>
                <a:sym typeface="Arial"/>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52" name="Shape 52"/>
          <p:cNvSpPr txBox="1">
            <a:spLocks noGrp="1"/>
          </p:cNvSpPr>
          <p:nvPr>
            <p:ph type="body" idx="1"/>
          </p:nvPr>
        </p:nvSpPr>
        <p:spPr>
          <a:xfrm>
            <a:off x="6858000" y="2556991"/>
            <a:ext cx="2057399" cy="2778021"/>
          </a:xfrm>
          <a:prstGeom prst="rect">
            <a:avLst/>
          </a:prstGeom>
          <a:noFill/>
          <a:ln w="9525" cap="flat" cmpd="sng">
            <a:solidFill>
              <a:srgbClr val="104B7D"/>
            </a:solidFill>
            <a:prstDash val="solid"/>
            <a:round/>
            <a:headEnd type="none" w="med" len="med"/>
            <a:tailEnd type="none" w="med" len="med"/>
          </a:ln>
        </p:spPr>
        <p:txBody>
          <a:bodyPr wrap="square" lIns="91425" tIns="91425" rIns="91425" bIns="91425" anchor="t" anchorCtr="0"/>
          <a:lstStyle>
            <a:lvl1pPr marL="0" marR="0" lvl="0" indent="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L="457200" marR="0" lvl="1" indent="0" algn="l" rtl="0">
              <a:spcBef>
                <a:spcPts val="240"/>
              </a:spcBef>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53" name="Shape 53"/>
          <p:cNvSpPr txBox="1">
            <a:spLocks noGrp="1"/>
          </p:cNvSpPr>
          <p:nvPr>
            <p:ph type="body" idx="2"/>
          </p:nvPr>
        </p:nvSpPr>
        <p:spPr>
          <a:xfrm>
            <a:off x="457200" y="1446286"/>
            <a:ext cx="5949656" cy="4270228"/>
          </a:xfrm>
          <a:prstGeom prst="rect">
            <a:avLst/>
          </a:prstGeom>
          <a:noFill/>
          <a:ln>
            <a:noFill/>
          </a:ln>
        </p:spPr>
        <p:txBody>
          <a:bodyPr wrap="square" lIns="91425" tIns="91425" rIns="91425" bIns="91425" anchor="t" anchorCtr="0"/>
          <a:lstStyle>
            <a:lvl1pPr marL="342900" marR="0" lvl="0" indent="-228600" algn="l" rtl="0">
              <a:spcBef>
                <a:spcPts val="360"/>
              </a:spcBef>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742950" marR="0" lvl="1" indent="-184150" algn="l" rtl="0">
              <a:spcBef>
                <a:spcPts val="320"/>
              </a:spcBef>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143000" marR="0" lvl="2" indent="-139700" algn="l" rtl="0">
              <a:spcBef>
                <a:spcPts val="280"/>
              </a:spcBef>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600200" marR="0" lvl="3" indent="-152400" algn="l" rtl="0">
              <a:spcBef>
                <a:spcPts val="240"/>
              </a:spcBef>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057400" marR="0" lvl="4" indent="-165100" algn="l" rtl="0">
              <a:spcBef>
                <a:spcPts val="200"/>
              </a:spcBef>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514600" marR="0" lvl="5" indent="-114300" algn="l" rtl="0">
              <a:spcBef>
                <a:spcPts val="360"/>
              </a:spcBef>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4" name="Shape 54"/>
          <p:cNvSpPr/>
          <p:nvPr/>
        </p:nvSpPr>
        <p:spPr>
          <a:xfrm>
            <a:off x="6858000" y="0"/>
            <a:ext cx="2286000" cy="228600"/>
          </a:xfrm>
          <a:prstGeom prst="rect">
            <a:avLst/>
          </a:prstGeom>
          <a:solidFill>
            <a:srgbClr val="104B7D"/>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55" name="Shape 55"/>
          <p:cNvSpPr/>
          <p:nvPr/>
        </p:nvSpPr>
        <p:spPr>
          <a:xfrm>
            <a:off x="0" y="0"/>
            <a:ext cx="6858000" cy="228600"/>
          </a:xfrm>
          <a:prstGeom prst="rect">
            <a:avLst/>
          </a:prstGeom>
          <a:solidFill>
            <a:srgbClr val="8C8D8E"/>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56" name="Shape 56"/>
          <p:cNvSpPr txBox="1">
            <a:spLocks noGrp="1"/>
          </p:cNvSpPr>
          <p:nvPr>
            <p:ph type="dt" idx="10"/>
          </p:nvPr>
        </p:nvSpPr>
        <p:spPr>
          <a:xfrm>
            <a:off x="457200" y="6178546"/>
            <a:ext cx="747814" cy="365125"/>
          </a:xfrm>
          <a:prstGeom prst="rect">
            <a:avLst/>
          </a:prstGeom>
          <a:noFill/>
          <a:ln>
            <a:noFill/>
          </a:ln>
        </p:spPr>
        <p:txBody>
          <a:bodyPr wrap="square" lIns="91425" tIns="91425" rIns="91425" bIns="91425" anchor="ctr" anchorCtr="1"/>
          <a:lstStyle>
            <a:lvl1pPr marL="0" marR="0" lvl="0" indent="0" algn="l" rtl="0">
              <a:spcBef>
                <a:spcPts val="0"/>
              </a:spcBef>
              <a:buSzPts val="1400"/>
              <a:buNone/>
              <a:defRPr sz="1000">
                <a:solidFill>
                  <a:srgbClr val="104B7D"/>
                </a:solidFill>
                <a:latin typeface="Arial"/>
                <a:ea typeface="Arial"/>
                <a:cs typeface="Arial"/>
                <a:sym typeface="Arial"/>
              </a:defRPr>
            </a:lvl1pPr>
            <a:lvl2pPr marL="457200" marR="0" lvl="1" indent="0" algn="l" rtl="0">
              <a:spcBef>
                <a:spcPts val="0"/>
              </a:spcBef>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ftr" idx="11"/>
          </p:nvPr>
        </p:nvSpPr>
        <p:spPr>
          <a:xfrm>
            <a:off x="2391834" y="6178546"/>
            <a:ext cx="28956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000">
                <a:solidFill>
                  <a:srgbClr val="104B7D"/>
                </a:solidFill>
                <a:latin typeface="Arial"/>
                <a:ea typeface="Arial"/>
                <a:cs typeface="Arial"/>
                <a:sym typeface="Arial"/>
              </a:defRPr>
            </a:lvl1pPr>
            <a:lvl2pPr marL="457200" marR="0" lvl="1" indent="0" algn="l" rtl="0">
              <a:spcBef>
                <a:spcPts val="0"/>
              </a:spcBef>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cxnSp>
        <p:nvCxnSpPr>
          <p:cNvPr id="58" name="Shape 58"/>
          <p:cNvCxnSpPr/>
          <p:nvPr/>
        </p:nvCxnSpPr>
        <p:spPr>
          <a:xfrm>
            <a:off x="0" y="1295400"/>
            <a:ext cx="6400800" cy="0"/>
          </a:xfrm>
          <a:prstGeom prst="straightConnector1">
            <a:avLst/>
          </a:prstGeom>
          <a:noFill/>
          <a:ln w="9525" cap="flat" cmpd="sng">
            <a:solidFill>
              <a:srgbClr val="8C8D8E"/>
            </a:solidFill>
            <a:prstDash val="solid"/>
            <a:round/>
            <a:headEnd type="none" w="med" len="med"/>
            <a:tailEnd type="none" w="med" len="med"/>
          </a:ln>
        </p:spPr>
      </p:cxnSp>
      <p:pic>
        <p:nvPicPr>
          <p:cNvPr id="59" name="Shape 59"/>
          <p:cNvPicPr preferRelativeResize="0"/>
          <p:nvPr/>
        </p:nvPicPr>
        <p:blipFill rotWithShape="1">
          <a:blip r:embed="rId2">
            <a:alphaModFix/>
          </a:blip>
          <a:srcRect/>
          <a:stretch/>
        </p:blipFill>
        <p:spPr>
          <a:xfrm>
            <a:off x="6813340" y="6096000"/>
            <a:ext cx="1600200" cy="530216"/>
          </a:xfrm>
          <a:prstGeom prst="rect">
            <a:avLst/>
          </a:prstGeom>
          <a:noFill/>
          <a:ln>
            <a:noFill/>
          </a:ln>
        </p:spPr>
      </p:pic>
      <p:sp>
        <p:nvSpPr>
          <p:cNvPr id="60" name="Shape 60"/>
          <p:cNvSpPr txBox="1">
            <a:spLocks noGrp="1"/>
          </p:cNvSpPr>
          <p:nvPr>
            <p:ph type="sldNum" idx="12"/>
          </p:nvPr>
        </p:nvSpPr>
        <p:spPr>
          <a:xfrm>
            <a:off x="6262303" y="6178546"/>
            <a:ext cx="383747"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en-US" sz="1000">
                <a:solidFill>
                  <a:srgbClr val="104B7D"/>
                </a:solidFill>
                <a:latin typeface="Arial"/>
                <a:ea typeface="Arial"/>
                <a:cs typeface="Arial"/>
                <a:sym typeface="Arial"/>
              </a:rPr>
              <a:t>‹#›</a:t>
            </a:fld>
            <a:endParaRPr lang="en-US" sz="1000">
              <a:solidFill>
                <a:srgbClr val="104B7D"/>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ts val="4400"/>
              <a:buFont typeface="Arial"/>
              <a:buNone/>
              <a:defRPr sz="4400" b="0" i="0" u="none" strike="noStrike" cap="none">
                <a:solidFill>
                  <a:schemeClr val="dk1"/>
                </a:solidFill>
                <a:latin typeface="Arial"/>
                <a:ea typeface="Arial"/>
                <a:cs typeface="Arial"/>
                <a:sym typeface="Arial"/>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Shape 12"/>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200" b="0" i="0" u="none" strike="noStrike" cap="none">
                <a:solidFill>
                  <a:srgbClr val="888888"/>
                </a:solidFill>
                <a:latin typeface="Arial"/>
                <a:ea typeface="Arial"/>
                <a:cs typeface="Arial"/>
                <a:sym typeface="Arial"/>
              </a:defRPr>
            </a:lvl1pPr>
            <a:lvl2pPr marL="457200" marR="0" lvl="1" indent="0" algn="l" rtl="0">
              <a:spcBef>
                <a:spcPts val="0"/>
              </a:spcBef>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200" b="0" i="0" u="none" strike="noStrike" cap="none">
                <a:solidFill>
                  <a:srgbClr val="888888"/>
                </a:solidFill>
                <a:latin typeface="Arial"/>
                <a:ea typeface="Arial"/>
                <a:cs typeface="Arial"/>
                <a:sym typeface="Arial"/>
              </a:defRPr>
            </a:lvl1pPr>
            <a:lvl2pPr marL="457200" marR="0" lvl="1" indent="0" algn="l" rtl="0">
              <a:spcBef>
                <a:spcPts val="0"/>
              </a:spcBef>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en-US" sz="1200" b="0" i="0" u="none" strike="noStrike" cap="none">
                <a:solidFill>
                  <a:srgbClr val="888888"/>
                </a:solidFill>
                <a:latin typeface="Arial"/>
                <a:ea typeface="Arial"/>
                <a:cs typeface="Arial"/>
                <a:sym typeface="Arial"/>
              </a:rPr>
              <a:t>‹#›</a:t>
            </a:fld>
            <a:endParaRPr lang="en-US" sz="1200" b="0" i="0" u="none" strike="noStrike" cap="none">
              <a:solidFill>
                <a:srgbClr val="888888"/>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51" r:id="rId4"/>
    <p:sldLayoutId id="214748365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s://fbresearch.org/wp-content/uploads/2016/04/Cats-Species-Sheet.pdf" TargetMode="External"/><Relationship Id="rId13" Type="http://schemas.openxmlformats.org/officeDocument/2006/relationships/hyperlink" Target="http://www.comeseeourworld.org/" TargetMode="External"/><Relationship Id="rId18" Type="http://schemas.openxmlformats.org/officeDocument/2006/relationships/image" Target="../media/image25.gif"/><Relationship Id="rId3" Type="http://schemas.openxmlformats.org/officeDocument/2006/relationships/image" Target="../media/image21.jpeg"/><Relationship Id="rId7" Type="http://schemas.openxmlformats.org/officeDocument/2006/relationships/hyperlink" Target="https://fbresearch.org/wp-content/uploads/2016/04/Dogs-In-Biomedical-Research-FBR.pdf" TargetMode="External"/><Relationship Id="rId12" Type="http://schemas.openxmlformats.org/officeDocument/2006/relationships/hyperlink" Target="https://fbresearch.org/wp-content/uploads/2017/10/love-animals-support-animal-research-educational-brochure.pdf" TargetMode="External"/><Relationship Id="rId17" Type="http://schemas.openxmlformats.org/officeDocument/2006/relationships/hyperlink" Target="https://www.aaalac.org/index.cfm" TargetMode="External"/><Relationship Id="rId2" Type="http://schemas.openxmlformats.org/officeDocument/2006/relationships/notesSlide" Target="../notesSlides/notesSlide12.xml"/><Relationship Id="rId16" Type="http://schemas.openxmlformats.org/officeDocument/2006/relationships/image" Target="../media/image24.jpeg"/><Relationship Id="rId20"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hyperlink" Target="https://fbresearch.org/wp-content/uploads/2016/04/Mice-Rats-In-Biomedical-Research-FBR.pdf" TargetMode="External"/><Relationship Id="rId11" Type="http://schemas.openxmlformats.org/officeDocument/2006/relationships/image" Target="../media/image23.png"/><Relationship Id="rId5" Type="http://schemas.openxmlformats.org/officeDocument/2006/relationships/hyperlink" Target="https://fbresearch.org/medical-advances/animal-testing-research-achievements/animal-research-behind-top-drugs/" TargetMode="External"/><Relationship Id="rId15" Type="http://schemas.openxmlformats.org/officeDocument/2006/relationships/hyperlink" Target="http://www.fens.org/Global/Pages/CARE/Examples%20of%20the%20value%20of%20animal%20use%20in%20neuroscience%20from%20the%20FENS%20Committee%20on%20Animals%20in%20Research%20(CARE).pdf" TargetMode="External"/><Relationship Id="rId10" Type="http://schemas.openxmlformats.org/officeDocument/2006/relationships/image" Target="../media/image22.png"/><Relationship Id="rId19" Type="http://schemas.openxmlformats.org/officeDocument/2006/relationships/hyperlink" Target="https://speakingofresearch.com/" TargetMode="External"/><Relationship Id="rId4" Type="http://schemas.openxmlformats.org/officeDocument/2006/relationships/hyperlink" Target="https://www.amprogress.org/resources/advocacy-materials/" TargetMode="External"/><Relationship Id="rId9" Type="http://schemas.openxmlformats.org/officeDocument/2006/relationships/hyperlink" Target="https://fbresearch.org/wp-content/uploads/2016/04/Nonhuman-Primates-In-Biomedical-Research-FBR.pdf" TargetMode="External"/><Relationship Id="rId14" Type="http://schemas.openxmlformats.org/officeDocument/2006/relationships/hyperlink" Target="https://www.amprogress.org/love-care-progress-video/"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microsoft.com/office/2018/10/relationships/comments" Target="../comments/modernComment_10B_9DA4FB01.xm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gif"/><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microsoft.com/office/2018/10/relationships/comments" Target="../comments/modernComment_121_AB211482.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31562-ED59-4C4A-83A0-EA77D71FA13B}"/>
              </a:ext>
            </a:extLst>
          </p:cNvPr>
          <p:cNvSpPr>
            <a:spLocks noGrp="1"/>
          </p:cNvSpPr>
          <p:nvPr>
            <p:ph type="ctrTitle"/>
          </p:nvPr>
        </p:nvSpPr>
        <p:spPr>
          <a:xfrm>
            <a:off x="535577" y="988541"/>
            <a:ext cx="8118909" cy="4077729"/>
          </a:xfrm>
        </p:spPr>
        <p:txBody>
          <a:bodyPr anchor="ctr"/>
          <a:lstStyle/>
          <a:p>
            <a:pPr algn="ctr">
              <a:lnSpc>
                <a:spcPct val="150000"/>
              </a:lnSpc>
            </a:pPr>
            <a:r>
              <a:rPr lang="en-US" sz="4000"/>
              <a:t>The Role of Animals in Basic, </a:t>
            </a:r>
            <a:br>
              <a:rPr lang="en-US" sz="4000"/>
            </a:br>
            <a:r>
              <a:rPr lang="en-US" sz="4000"/>
              <a:t>Medical, and Veterinary Health Research</a:t>
            </a:r>
            <a:br>
              <a:rPr lang="en-US" sz="4000"/>
            </a:br>
            <a:r>
              <a:rPr lang="en-US" sz="1100" i="1"/>
              <a:t>Revised: 2024</a:t>
            </a:r>
          </a:p>
        </p:txBody>
      </p:sp>
    </p:spTree>
    <p:extLst>
      <p:ext uri="{BB962C8B-B14F-4D97-AF65-F5344CB8AC3E}">
        <p14:creationId xmlns:p14="http://schemas.microsoft.com/office/powerpoint/2010/main" val="886247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7" name="Shape 137"/>
          <p:cNvSpPr txBox="1"/>
          <p:nvPr/>
        </p:nvSpPr>
        <p:spPr>
          <a:xfrm>
            <a:off x="4459677" y="1387435"/>
            <a:ext cx="3124200" cy="2286000"/>
          </a:xfrm>
          <a:prstGeom prst="rect">
            <a:avLst/>
          </a:prstGeom>
          <a:noFill/>
          <a:ln>
            <a:noFill/>
          </a:ln>
        </p:spPr>
        <p:txBody>
          <a:bodyPr wrap="square" lIns="0" tIns="0" rIns="0" bIns="0" anchor="t" anchorCtr="0">
            <a:noAutofit/>
          </a:bodyPr>
          <a:lstStyle/>
          <a:p>
            <a:pPr marL="0" marR="0" lvl="0" indent="-114300" algn="l" rtl="0">
              <a:spcBef>
                <a:spcPts val="0"/>
              </a:spcBef>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 name="Shape 20">
            <a:extLst>
              <a:ext uri="{FF2B5EF4-FFF2-40B4-BE49-F238E27FC236}">
                <a16:creationId xmlns:a16="http://schemas.microsoft.com/office/drawing/2014/main" id="{34274679-E987-B941-A0A8-74BF3B7D7675}"/>
              </a:ext>
            </a:extLst>
          </p:cNvPr>
          <p:cNvSpPr/>
          <p:nvPr/>
        </p:nvSpPr>
        <p:spPr>
          <a:xfrm>
            <a:off x="0" y="0"/>
            <a:ext cx="9144000" cy="1006150"/>
          </a:xfrm>
          <a:prstGeom prst="rect">
            <a:avLst/>
          </a:prstGeom>
          <a:solidFill>
            <a:srgbClr val="104B7D"/>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13" name="Shape 99">
            <a:extLst>
              <a:ext uri="{FF2B5EF4-FFF2-40B4-BE49-F238E27FC236}">
                <a16:creationId xmlns:a16="http://schemas.microsoft.com/office/drawing/2014/main" id="{8F42A293-B239-534D-8E78-84266374AB34}"/>
              </a:ext>
            </a:extLst>
          </p:cNvPr>
          <p:cNvSpPr txBox="1">
            <a:spLocks/>
          </p:cNvSpPr>
          <p:nvPr/>
        </p:nvSpPr>
        <p:spPr>
          <a:xfrm>
            <a:off x="742146" y="279382"/>
            <a:ext cx="7512167" cy="558556"/>
          </a:xfrm>
          <a:prstGeom prst="rect">
            <a:avLst/>
          </a:prstGeom>
          <a:noFill/>
          <a:ln>
            <a:noFill/>
          </a:ln>
        </p:spPr>
        <p:txBody>
          <a:bodyPr wrap="square" lIns="0" tIns="0" rIns="0" bIns="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pPr indent="-171450">
              <a:buClr>
                <a:srgbClr val="782327"/>
              </a:buClr>
              <a:buSzPts val="2700"/>
            </a:pPr>
            <a:r>
              <a:rPr lang="en-US" sz="2700">
                <a:solidFill>
                  <a:schemeClr val="bg1"/>
                </a:solidFill>
              </a:rPr>
              <a:t>Veterinary </a:t>
            </a:r>
            <a:r>
              <a:rPr lang="en-US" sz="2700" b="1">
                <a:solidFill>
                  <a:schemeClr val="bg1"/>
                </a:solidFill>
              </a:rPr>
              <a:t>Advances</a:t>
            </a:r>
          </a:p>
        </p:txBody>
      </p:sp>
      <p:pic>
        <p:nvPicPr>
          <p:cNvPr id="2" name="Picture 1">
            <a:extLst>
              <a:ext uri="{FF2B5EF4-FFF2-40B4-BE49-F238E27FC236}">
                <a16:creationId xmlns:a16="http://schemas.microsoft.com/office/drawing/2014/main" id="{972981E4-9F6C-4C43-9FA6-12638474D7FB}"/>
              </a:ext>
            </a:extLst>
          </p:cNvPr>
          <p:cNvPicPr>
            <a:picLocks noChangeAspect="1"/>
          </p:cNvPicPr>
          <p:nvPr/>
        </p:nvPicPr>
        <p:blipFill>
          <a:blip r:embed="rId3"/>
          <a:stretch>
            <a:fillRect/>
          </a:stretch>
        </p:blipFill>
        <p:spPr>
          <a:xfrm>
            <a:off x="1323803" y="1816446"/>
            <a:ext cx="1713859" cy="1112505"/>
          </a:xfrm>
          <a:prstGeom prst="rect">
            <a:avLst/>
          </a:prstGeom>
        </p:spPr>
      </p:pic>
      <p:pic>
        <p:nvPicPr>
          <p:cNvPr id="3" name="Picture 2">
            <a:extLst>
              <a:ext uri="{FF2B5EF4-FFF2-40B4-BE49-F238E27FC236}">
                <a16:creationId xmlns:a16="http://schemas.microsoft.com/office/drawing/2014/main" id="{27C7418B-AA8A-1847-8AAD-A2E29019EFA7}"/>
              </a:ext>
            </a:extLst>
          </p:cNvPr>
          <p:cNvPicPr>
            <a:picLocks noChangeAspect="1"/>
          </p:cNvPicPr>
          <p:nvPr/>
        </p:nvPicPr>
        <p:blipFill>
          <a:blip r:embed="rId4"/>
          <a:stretch>
            <a:fillRect/>
          </a:stretch>
        </p:blipFill>
        <p:spPr>
          <a:xfrm>
            <a:off x="3800544" y="5251941"/>
            <a:ext cx="1816194" cy="1205577"/>
          </a:xfrm>
          <a:prstGeom prst="rect">
            <a:avLst/>
          </a:prstGeom>
        </p:spPr>
      </p:pic>
      <p:pic>
        <p:nvPicPr>
          <p:cNvPr id="4" name="Picture 3">
            <a:extLst>
              <a:ext uri="{FF2B5EF4-FFF2-40B4-BE49-F238E27FC236}">
                <a16:creationId xmlns:a16="http://schemas.microsoft.com/office/drawing/2014/main" id="{D6212AF8-D034-E046-A6F5-96E4D79AA1EF}"/>
              </a:ext>
            </a:extLst>
          </p:cNvPr>
          <p:cNvPicPr>
            <a:picLocks noChangeAspect="1"/>
          </p:cNvPicPr>
          <p:nvPr/>
        </p:nvPicPr>
        <p:blipFill>
          <a:blip r:embed="rId5"/>
          <a:stretch>
            <a:fillRect/>
          </a:stretch>
        </p:blipFill>
        <p:spPr>
          <a:xfrm>
            <a:off x="1442562" y="3550325"/>
            <a:ext cx="1595100" cy="1203945"/>
          </a:xfrm>
          <a:prstGeom prst="rect">
            <a:avLst/>
          </a:prstGeom>
        </p:spPr>
      </p:pic>
      <p:pic>
        <p:nvPicPr>
          <p:cNvPr id="5" name="Picture 4">
            <a:extLst>
              <a:ext uri="{FF2B5EF4-FFF2-40B4-BE49-F238E27FC236}">
                <a16:creationId xmlns:a16="http://schemas.microsoft.com/office/drawing/2014/main" id="{CD14F461-6E09-1246-95A9-E009DEFC5638}"/>
              </a:ext>
            </a:extLst>
          </p:cNvPr>
          <p:cNvPicPr>
            <a:picLocks noChangeAspect="1"/>
          </p:cNvPicPr>
          <p:nvPr/>
        </p:nvPicPr>
        <p:blipFill>
          <a:blip r:embed="rId6"/>
          <a:stretch>
            <a:fillRect/>
          </a:stretch>
        </p:blipFill>
        <p:spPr>
          <a:xfrm>
            <a:off x="5264225" y="1843121"/>
            <a:ext cx="1452534" cy="1090624"/>
          </a:xfrm>
          <a:prstGeom prst="rect">
            <a:avLst/>
          </a:prstGeom>
        </p:spPr>
      </p:pic>
      <p:sp>
        <p:nvSpPr>
          <p:cNvPr id="29" name="Rectangle 28">
            <a:extLst>
              <a:ext uri="{FF2B5EF4-FFF2-40B4-BE49-F238E27FC236}">
                <a16:creationId xmlns:a16="http://schemas.microsoft.com/office/drawing/2014/main" id="{97632CC6-E1DD-F04D-BFA5-031002E1EA66}"/>
              </a:ext>
            </a:extLst>
          </p:cNvPr>
          <p:cNvSpPr/>
          <p:nvPr/>
        </p:nvSpPr>
        <p:spPr>
          <a:xfrm>
            <a:off x="4612637" y="3065268"/>
            <a:ext cx="3305712" cy="461665"/>
          </a:xfrm>
          <a:prstGeom prst="rect">
            <a:avLst/>
          </a:prstGeom>
        </p:spPr>
        <p:txBody>
          <a:bodyPr wrap="none">
            <a:spAutoFit/>
          </a:bodyPr>
          <a:lstStyle/>
          <a:p>
            <a:pPr lvl="0" algn="ctr"/>
            <a:r>
              <a:rPr lang="en-US" sz="1200" b="1">
                <a:solidFill>
                  <a:schemeClr val="tx1">
                    <a:lumMod val="75000"/>
                    <a:lumOff val="25000"/>
                  </a:schemeClr>
                </a:solidFill>
              </a:rPr>
              <a:t>EBOLA IN WILD NONHUMAN PRIMATES</a:t>
            </a:r>
            <a:r>
              <a:rPr lang="en-US" sz="1200">
                <a:solidFill>
                  <a:schemeClr val="bg1"/>
                </a:solidFill>
              </a:rPr>
              <a:t>—</a:t>
            </a:r>
          </a:p>
          <a:p>
            <a:pPr lvl="0" algn="ctr"/>
            <a:r>
              <a:rPr lang="en-US" sz="1200">
                <a:solidFill>
                  <a:schemeClr val="tx1">
                    <a:lumMod val="75000"/>
                    <a:lumOff val="25000"/>
                  </a:schemeClr>
                </a:solidFill>
              </a:rPr>
              <a:t>mice, guinea pigs, nonhuman primates</a:t>
            </a:r>
            <a:r>
              <a:rPr lang="en-US" sz="1200">
                <a:solidFill>
                  <a:schemeClr val="bg1"/>
                </a:solidFill>
              </a:rPr>
              <a:t> </a:t>
            </a:r>
            <a:endParaRPr lang="en-US">
              <a:solidFill>
                <a:schemeClr val="bg1"/>
              </a:solidFill>
            </a:endParaRPr>
          </a:p>
        </p:txBody>
      </p:sp>
      <p:sp>
        <p:nvSpPr>
          <p:cNvPr id="10" name="Oval 9">
            <a:extLst>
              <a:ext uri="{FF2B5EF4-FFF2-40B4-BE49-F238E27FC236}">
                <a16:creationId xmlns:a16="http://schemas.microsoft.com/office/drawing/2014/main" id="{C4B92196-6C98-1B4C-B303-67BBD1F06CDC}"/>
              </a:ext>
            </a:extLst>
          </p:cNvPr>
          <p:cNvSpPr/>
          <p:nvPr/>
        </p:nvSpPr>
        <p:spPr>
          <a:xfrm>
            <a:off x="1709530" y="1832881"/>
            <a:ext cx="1103244" cy="1096070"/>
          </a:xfrm>
          <a:prstGeom prst="ellipse">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6" name="Oval 35">
            <a:extLst>
              <a:ext uri="{FF2B5EF4-FFF2-40B4-BE49-F238E27FC236}">
                <a16:creationId xmlns:a16="http://schemas.microsoft.com/office/drawing/2014/main" id="{FB53DFFD-86FD-1342-8917-F5D654D282FC}"/>
              </a:ext>
            </a:extLst>
          </p:cNvPr>
          <p:cNvSpPr/>
          <p:nvPr/>
        </p:nvSpPr>
        <p:spPr>
          <a:xfrm>
            <a:off x="4015281" y="5276486"/>
            <a:ext cx="1103371" cy="1134254"/>
          </a:xfrm>
          <a:prstGeom prst="ellipse">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9" name="Oval 38">
            <a:extLst>
              <a:ext uri="{FF2B5EF4-FFF2-40B4-BE49-F238E27FC236}">
                <a16:creationId xmlns:a16="http://schemas.microsoft.com/office/drawing/2014/main" id="{2E3DA334-66AD-1341-86FD-7E88345FF85E}"/>
              </a:ext>
            </a:extLst>
          </p:cNvPr>
          <p:cNvSpPr/>
          <p:nvPr/>
        </p:nvSpPr>
        <p:spPr>
          <a:xfrm>
            <a:off x="1719722" y="3599301"/>
            <a:ext cx="1103245" cy="1087825"/>
          </a:xfrm>
          <a:prstGeom prst="ellipse">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1" name="Oval 40">
            <a:extLst>
              <a:ext uri="{FF2B5EF4-FFF2-40B4-BE49-F238E27FC236}">
                <a16:creationId xmlns:a16="http://schemas.microsoft.com/office/drawing/2014/main" id="{8355D85D-2DD3-214B-8360-440D1FA0F126}"/>
              </a:ext>
            </a:extLst>
          </p:cNvPr>
          <p:cNvSpPr/>
          <p:nvPr/>
        </p:nvSpPr>
        <p:spPr>
          <a:xfrm>
            <a:off x="5483729" y="1865643"/>
            <a:ext cx="1076097" cy="1063307"/>
          </a:xfrm>
          <a:prstGeom prst="ellipse">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1" name="Rectangle 20">
            <a:extLst>
              <a:ext uri="{FF2B5EF4-FFF2-40B4-BE49-F238E27FC236}">
                <a16:creationId xmlns:a16="http://schemas.microsoft.com/office/drawing/2014/main" id="{C1A65AA4-1F22-104E-9D96-0685CAC2496A}"/>
              </a:ext>
            </a:extLst>
          </p:cNvPr>
          <p:cNvSpPr/>
          <p:nvPr/>
        </p:nvSpPr>
        <p:spPr>
          <a:xfrm>
            <a:off x="742146" y="1240929"/>
            <a:ext cx="3058398" cy="882293"/>
          </a:xfrm>
          <a:prstGeom prst="rect">
            <a:avLst/>
          </a:prstGeom>
        </p:spPr>
        <p:txBody>
          <a:bodyPr wrap="square">
            <a:spAutoFit/>
          </a:bodyPr>
          <a:lstStyle/>
          <a:p>
            <a:pPr lvl="0" algn="ctr">
              <a:spcBef>
                <a:spcPts val="360"/>
              </a:spcBef>
              <a:buClr>
                <a:schemeClr val="dk1"/>
              </a:buClr>
              <a:buSzPts val="1800"/>
            </a:pPr>
            <a:r>
              <a:rPr lang="en-US" sz="1200" b="1" cap="all">
                <a:solidFill>
                  <a:schemeClr val="tx1">
                    <a:lumMod val="75000"/>
                    <a:lumOff val="25000"/>
                  </a:schemeClr>
                </a:solidFill>
              </a:rPr>
              <a:t>Fowl pox vaccination</a:t>
            </a:r>
            <a:r>
              <a:rPr lang="en-US" sz="1200" b="1">
                <a:solidFill>
                  <a:schemeClr val="tx1">
                    <a:lumMod val="75000"/>
                    <a:lumOff val="25000"/>
                  </a:schemeClr>
                </a:solidFill>
              </a:rPr>
              <a:t> </a:t>
            </a:r>
            <a:br>
              <a:rPr lang="en-US" sz="1200">
                <a:solidFill>
                  <a:schemeClr val="tx1">
                    <a:lumMod val="75000"/>
                    <a:lumOff val="25000"/>
                  </a:schemeClr>
                </a:solidFill>
              </a:rPr>
            </a:br>
            <a:r>
              <a:rPr lang="en-US" sz="1200">
                <a:solidFill>
                  <a:schemeClr val="tx1">
                    <a:lumMod val="75000"/>
                    <a:lumOff val="25000"/>
                  </a:schemeClr>
                </a:solidFill>
              </a:rPr>
              <a:t>mice</a:t>
            </a:r>
          </a:p>
          <a:p>
            <a:pPr lvl="0" algn="ctr">
              <a:spcBef>
                <a:spcPts val="360"/>
              </a:spcBef>
              <a:buClr>
                <a:schemeClr val="dk1"/>
              </a:buClr>
              <a:buSzPts val="1800"/>
            </a:pPr>
            <a:br>
              <a:rPr lang="en-US" sz="1200">
                <a:solidFill>
                  <a:schemeClr val="tx1">
                    <a:lumMod val="75000"/>
                    <a:lumOff val="25000"/>
                  </a:schemeClr>
                </a:solidFill>
              </a:rPr>
            </a:br>
            <a:endParaRPr lang="en-US" sz="1200">
              <a:solidFill>
                <a:schemeClr val="tx1">
                  <a:lumMod val="75000"/>
                  <a:lumOff val="25000"/>
                </a:schemeClr>
              </a:solidFill>
            </a:endParaRPr>
          </a:p>
        </p:txBody>
      </p:sp>
      <p:sp>
        <p:nvSpPr>
          <p:cNvPr id="24" name="Rectangle 23">
            <a:extLst>
              <a:ext uri="{FF2B5EF4-FFF2-40B4-BE49-F238E27FC236}">
                <a16:creationId xmlns:a16="http://schemas.microsoft.com/office/drawing/2014/main" id="{C1A65AA4-1F22-104E-9D96-0685CAC2496A}"/>
              </a:ext>
            </a:extLst>
          </p:cNvPr>
          <p:cNvSpPr/>
          <p:nvPr/>
        </p:nvSpPr>
        <p:spPr>
          <a:xfrm>
            <a:off x="3083438" y="4728935"/>
            <a:ext cx="3058398" cy="697627"/>
          </a:xfrm>
          <a:prstGeom prst="rect">
            <a:avLst/>
          </a:prstGeom>
        </p:spPr>
        <p:txBody>
          <a:bodyPr wrap="square">
            <a:spAutoFit/>
          </a:bodyPr>
          <a:lstStyle/>
          <a:p>
            <a:pPr lvl="0" algn="ctr">
              <a:spcBef>
                <a:spcPts val="360"/>
              </a:spcBef>
              <a:buClr>
                <a:schemeClr val="dk1"/>
              </a:buClr>
              <a:buSzPts val="1800"/>
            </a:pPr>
            <a:r>
              <a:rPr lang="en-US" sz="1200" b="1" cap="all" err="1">
                <a:solidFill>
                  <a:schemeClr val="tx1">
                    <a:lumMod val="75000"/>
                    <a:lumOff val="25000"/>
                  </a:schemeClr>
                </a:solidFill>
              </a:rPr>
              <a:t>Rumensin</a:t>
            </a:r>
            <a:r>
              <a:rPr lang="en-US" sz="1200" b="1" cap="all">
                <a:solidFill>
                  <a:schemeClr val="tx1">
                    <a:lumMod val="75000"/>
                    <a:lumOff val="25000"/>
                  </a:schemeClr>
                </a:solidFill>
              </a:rPr>
              <a:t> Antimicrobial</a:t>
            </a:r>
            <a:endParaRPr lang="en-US" sz="1200">
              <a:solidFill>
                <a:schemeClr val="tx1">
                  <a:lumMod val="75000"/>
                  <a:lumOff val="25000"/>
                </a:schemeClr>
              </a:solidFill>
            </a:endParaRPr>
          </a:p>
          <a:p>
            <a:pPr algn="ctr">
              <a:spcBef>
                <a:spcPts val="360"/>
              </a:spcBef>
              <a:buClr>
                <a:schemeClr val="dk1"/>
              </a:buClr>
              <a:buSzPts val="1800"/>
            </a:pPr>
            <a:r>
              <a:rPr lang="en-US" sz="1200">
                <a:solidFill>
                  <a:schemeClr val="tx1">
                    <a:lumMod val="75000"/>
                    <a:lumOff val="25000"/>
                  </a:schemeClr>
                </a:solidFill>
              </a:rPr>
              <a:t>mice</a:t>
            </a:r>
            <a:br>
              <a:rPr lang="en-US" sz="1200">
                <a:solidFill>
                  <a:schemeClr val="tx1">
                    <a:lumMod val="75000"/>
                    <a:lumOff val="25000"/>
                  </a:schemeClr>
                </a:solidFill>
              </a:rPr>
            </a:br>
            <a:endParaRPr lang="en-US" sz="1200">
              <a:solidFill>
                <a:schemeClr val="tx1">
                  <a:lumMod val="75000"/>
                  <a:lumOff val="25000"/>
                </a:schemeClr>
              </a:solidFill>
            </a:endParaRPr>
          </a:p>
        </p:txBody>
      </p:sp>
      <p:sp>
        <p:nvSpPr>
          <p:cNvPr id="34" name="Rectangle 33">
            <a:extLst>
              <a:ext uri="{FF2B5EF4-FFF2-40B4-BE49-F238E27FC236}">
                <a16:creationId xmlns:a16="http://schemas.microsoft.com/office/drawing/2014/main" id="{C1A65AA4-1F22-104E-9D96-0685CAC2496A}"/>
              </a:ext>
            </a:extLst>
          </p:cNvPr>
          <p:cNvSpPr/>
          <p:nvPr/>
        </p:nvSpPr>
        <p:spPr>
          <a:xfrm>
            <a:off x="4096204" y="1214868"/>
            <a:ext cx="3788576" cy="933589"/>
          </a:xfrm>
          <a:prstGeom prst="rect">
            <a:avLst/>
          </a:prstGeom>
        </p:spPr>
        <p:txBody>
          <a:bodyPr wrap="square">
            <a:spAutoFit/>
          </a:bodyPr>
          <a:lstStyle/>
          <a:p>
            <a:pPr lvl="0" algn="ctr">
              <a:spcBef>
                <a:spcPts val="360"/>
              </a:spcBef>
              <a:buClr>
                <a:schemeClr val="dk1"/>
              </a:buClr>
              <a:buSzPts val="1800"/>
            </a:pPr>
            <a:r>
              <a:rPr lang="en-US" sz="1200" b="1" cap="all">
                <a:solidFill>
                  <a:schemeClr val="tx1">
                    <a:lumMod val="75000"/>
                    <a:lumOff val="25000"/>
                  </a:schemeClr>
                </a:solidFill>
              </a:rPr>
              <a:t>White Nose syndrome</a:t>
            </a:r>
          </a:p>
          <a:p>
            <a:pPr lvl="0" algn="ctr">
              <a:spcBef>
                <a:spcPts val="360"/>
              </a:spcBef>
              <a:buClr>
                <a:schemeClr val="dk1"/>
              </a:buClr>
              <a:buSzPts val="1800"/>
            </a:pPr>
            <a:r>
              <a:rPr lang="en-US" sz="1200">
                <a:solidFill>
                  <a:schemeClr val="tx1">
                    <a:lumMod val="75000"/>
                    <a:lumOff val="25000"/>
                  </a:schemeClr>
                </a:solidFill>
              </a:rPr>
              <a:t>brown bats</a:t>
            </a:r>
          </a:p>
          <a:p>
            <a:pPr lvl="0" algn="ctr">
              <a:spcBef>
                <a:spcPts val="360"/>
              </a:spcBef>
              <a:buClr>
                <a:schemeClr val="dk1"/>
              </a:buClr>
              <a:buSzPts val="1800"/>
            </a:pPr>
            <a:br>
              <a:rPr lang="en-US" sz="1200">
                <a:solidFill>
                  <a:schemeClr val="tx1">
                    <a:lumMod val="75000"/>
                    <a:lumOff val="25000"/>
                  </a:schemeClr>
                </a:solidFill>
              </a:rPr>
            </a:br>
            <a:endParaRPr lang="en-US" sz="1200">
              <a:solidFill>
                <a:schemeClr val="tx1">
                  <a:lumMod val="75000"/>
                  <a:lumOff val="25000"/>
                </a:schemeClr>
              </a:solidFill>
            </a:endParaRPr>
          </a:p>
        </p:txBody>
      </p:sp>
      <p:sp>
        <p:nvSpPr>
          <p:cNvPr id="18" name="Rectangle 17">
            <a:extLst>
              <a:ext uri="{FF2B5EF4-FFF2-40B4-BE49-F238E27FC236}">
                <a16:creationId xmlns:a16="http://schemas.microsoft.com/office/drawing/2014/main" id="{C1A65AA4-1F22-104E-9D96-0685CAC2496A}"/>
              </a:ext>
            </a:extLst>
          </p:cNvPr>
          <p:cNvSpPr/>
          <p:nvPr/>
        </p:nvSpPr>
        <p:spPr>
          <a:xfrm>
            <a:off x="265775" y="3083531"/>
            <a:ext cx="4265590" cy="933589"/>
          </a:xfrm>
          <a:prstGeom prst="rect">
            <a:avLst/>
          </a:prstGeom>
        </p:spPr>
        <p:txBody>
          <a:bodyPr wrap="square">
            <a:spAutoFit/>
          </a:bodyPr>
          <a:lstStyle/>
          <a:p>
            <a:pPr lvl="0" algn="ctr">
              <a:spcBef>
                <a:spcPts val="360"/>
              </a:spcBef>
              <a:buClr>
                <a:schemeClr val="dk1"/>
              </a:buClr>
              <a:buSzPts val="1800"/>
            </a:pPr>
            <a:r>
              <a:rPr lang="en-US" sz="1200" b="1" cap="all">
                <a:solidFill>
                  <a:schemeClr val="tx1">
                    <a:lumMod val="75000"/>
                    <a:lumOff val="25000"/>
                  </a:schemeClr>
                </a:solidFill>
              </a:rPr>
              <a:t>Elephant </a:t>
            </a:r>
            <a:r>
              <a:rPr lang="en-US" sz="1200" b="1" cap="all" err="1">
                <a:solidFill>
                  <a:schemeClr val="tx1">
                    <a:lumMod val="75000"/>
                    <a:lumOff val="25000"/>
                  </a:schemeClr>
                </a:solidFill>
              </a:rPr>
              <a:t>endotheliotropic</a:t>
            </a:r>
            <a:r>
              <a:rPr lang="en-US" sz="1200" b="1" cap="all">
                <a:solidFill>
                  <a:schemeClr val="tx1">
                    <a:lumMod val="75000"/>
                    <a:lumOff val="25000"/>
                  </a:schemeClr>
                </a:solidFill>
              </a:rPr>
              <a:t> herpes virus</a:t>
            </a:r>
          </a:p>
          <a:p>
            <a:pPr lvl="0" algn="ctr">
              <a:spcBef>
                <a:spcPts val="360"/>
              </a:spcBef>
              <a:buClr>
                <a:schemeClr val="dk1"/>
              </a:buClr>
              <a:buSzPts val="1800"/>
            </a:pPr>
            <a:r>
              <a:rPr lang="en-US" sz="1200">
                <a:solidFill>
                  <a:schemeClr val="tx1">
                    <a:lumMod val="75000"/>
                    <a:lumOff val="25000"/>
                  </a:schemeClr>
                </a:solidFill>
              </a:rPr>
              <a:t>mice and rabbits</a:t>
            </a:r>
          </a:p>
          <a:p>
            <a:pPr lvl="0" algn="ctr">
              <a:spcBef>
                <a:spcPts val="360"/>
              </a:spcBef>
              <a:buClr>
                <a:schemeClr val="dk1"/>
              </a:buClr>
              <a:buSzPts val="1800"/>
            </a:pPr>
            <a:br>
              <a:rPr lang="en-US" sz="1200">
                <a:solidFill>
                  <a:schemeClr val="tx1">
                    <a:lumMod val="75000"/>
                    <a:lumOff val="25000"/>
                  </a:schemeClr>
                </a:solidFill>
              </a:rPr>
            </a:br>
            <a:endParaRPr lang="en-US" sz="1200">
              <a:solidFill>
                <a:schemeClr val="tx1">
                  <a:lumMod val="75000"/>
                  <a:lumOff val="25000"/>
                </a:schemeClr>
              </a:solidFill>
            </a:endParaRPr>
          </a:p>
        </p:txBody>
      </p:sp>
      <p:sp>
        <p:nvSpPr>
          <p:cNvPr id="7" name="Rectangle 3">
            <a:extLst>
              <a:ext uri="{FF2B5EF4-FFF2-40B4-BE49-F238E27FC236}">
                <a16:creationId xmlns:a16="http://schemas.microsoft.com/office/drawing/2014/main" id="{1402DFCF-718A-C11C-6319-B4F1494E6F0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4">
            <a:extLst>
              <a:ext uri="{FF2B5EF4-FFF2-40B4-BE49-F238E27FC236}">
                <a16:creationId xmlns:a16="http://schemas.microsoft.com/office/drawing/2014/main" id="{DFCDE26E-E8C5-7FB1-B396-977F98F10FE0}"/>
              </a:ext>
            </a:extLst>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a:extLst>
              <a:ext uri="{FF2B5EF4-FFF2-40B4-BE49-F238E27FC236}">
                <a16:creationId xmlns:a16="http://schemas.microsoft.com/office/drawing/2014/main" id="{A88065E9-28AD-CAEF-FC29-F686E6823019}"/>
              </a:ext>
            </a:extLst>
          </p:cNvPr>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5" name="Picture 14">
            <a:extLst>
              <a:ext uri="{FF2B5EF4-FFF2-40B4-BE49-F238E27FC236}">
                <a16:creationId xmlns:a16="http://schemas.microsoft.com/office/drawing/2014/main" id="{E2F37972-F9B5-C8E2-28ED-3FB8E0ADC025}"/>
              </a:ext>
            </a:extLst>
          </p:cNvPr>
          <p:cNvPicPr>
            <a:picLocks noChangeAspect="1"/>
          </p:cNvPicPr>
          <p:nvPr/>
        </p:nvPicPr>
        <p:blipFill>
          <a:blip r:embed="rId7"/>
          <a:stretch>
            <a:fillRect/>
          </a:stretch>
        </p:blipFill>
        <p:spPr>
          <a:xfrm>
            <a:off x="5618376" y="3524735"/>
            <a:ext cx="1219847" cy="1218526"/>
          </a:xfrm>
          <a:prstGeom prst="rect">
            <a:avLst/>
          </a:prstGeom>
        </p:spPr>
      </p:pic>
      <p:sp>
        <p:nvSpPr>
          <p:cNvPr id="17" name="Oval 16">
            <a:extLst>
              <a:ext uri="{FF2B5EF4-FFF2-40B4-BE49-F238E27FC236}">
                <a16:creationId xmlns:a16="http://schemas.microsoft.com/office/drawing/2014/main" id="{32120C51-C6F7-3963-D8BE-3A18F6E14092}"/>
              </a:ext>
            </a:extLst>
          </p:cNvPr>
          <p:cNvSpPr/>
          <p:nvPr/>
        </p:nvSpPr>
        <p:spPr>
          <a:xfrm>
            <a:off x="5746033" y="3674942"/>
            <a:ext cx="969584" cy="986943"/>
          </a:xfrm>
          <a:prstGeom prst="ellipse">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15794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8" name="Shape 20">
            <a:extLst>
              <a:ext uri="{FF2B5EF4-FFF2-40B4-BE49-F238E27FC236}">
                <a16:creationId xmlns:a16="http://schemas.microsoft.com/office/drawing/2014/main" id="{D7A9A4A0-5ACF-264B-BD90-0ECE4ECAE31E}"/>
              </a:ext>
            </a:extLst>
          </p:cNvPr>
          <p:cNvSpPr/>
          <p:nvPr/>
        </p:nvSpPr>
        <p:spPr>
          <a:xfrm>
            <a:off x="0" y="-15562"/>
            <a:ext cx="9144000" cy="1006150"/>
          </a:xfrm>
          <a:prstGeom prst="rect">
            <a:avLst/>
          </a:prstGeom>
          <a:solidFill>
            <a:srgbClr val="104B7D"/>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100" name="Shape 100"/>
          <p:cNvSpPr txBox="1">
            <a:spLocks noGrp="1"/>
          </p:cNvSpPr>
          <p:nvPr>
            <p:ph type="body" idx="4294967295"/>
          </p:nvPr>
        </p:nvSpPr>
        <p:spPr>
          <a:xfrm>
            <a:off x="4968434" y="1645166"/>
            <a:ext cx="4001945" cy="4515684"/>
          </a:xfrm>
          <a:prstGeom prst="rect">
            <a:avLst/>
          </a:prstGeom>
          <a:noFill/>
          <a:ln>
            <a:noFill/>
          </a:ln>
        </p:spPr>
        <p:txBody>
          <a:bodyPr wrap="square" lIns="0" tIns="0" rIns="0" bIns="0" anchor="t" anchorCtr="0">
            <a:noAutofit/>
          </a:bodyPr>
          <a:lstStyle/>
          <a:p>
            <a:pPr marL="0" lvl="0" indent="0">
              <a:buNone/>
            </a:pPr>
            <a:r>
              <a:rPr lang="en-US" sz="1200">
                <a:solidFill>
                  <a:schemeClr val="tx1">
                    <a:lumMod val="75000"/>
                    <a:lumOff val="25000"/>
                  </a:schemeClr>
                </a:solidFill>
              </a:rPr>
              <a:t>In IACUC proposals, scientists must…</a:t>
            </a:r>
          </a:p>
          <a:p>
            <a:pPr marL="0" lvl="0" indent="0">
              <a:buNone/>
            </a:pPr>
            <a:r>
              <a:rPr lang="en-US" sz="1200">
                <a:solidFill>
                  <a:schemeClr val="tx1">
                    <a:lumMod val="75000"/>
                    <a:lumOff val="25000"/>
                  </a:schemeClr>
                </a:solidFill>
              </a:rPr>
              <a:t> </a:t>
            </a:r>
          </a:p>
          <a:p>
            <a:pPr marL="0" lvl="0" indent="0">
              <a:buNone/>
            </a:pPr>
            <a:r>
              <a:rPr lang="en-US" sz="1200">
                <a:solidFill>
                  <a:schemeClr val="tx1">
                    <a:lumMod val="75000"/>
                    <a:lumOff val="25000"/>
                  </a:schemeClr>
                </a:solidFill>
              </a:rPr>
              <a:t>1. Cite literature to explain:</a:t>
            </a:r>
          </a:p>
          <a:p>
            <a:pPr marL="0" lvl="0" indent="0">
              <a:buNone/>
            </a:pPr>
            <a:r>
              <a:rPr lang="en-US" sz="1200">
                <a:solidFill>
                  <a:schemeClr val="tx1">
                    <a:lumMod val="75000"/>
                    <a:lumOff val="25000"/>
                  </a:schemeClr>
                </a:solidFill>
              </a:rPr>
              <a:t>    • Why their model is the </a:t>
            </a:r>
            <a:r>
              <a:rPr lang="en-US" sz="1200" b="1">
                <a:solidFill>
                  <a:schemeClr val="tx1">
                    <a:lumMod val="75000"/>
                    <a:lumOff val="25000"/>
                  </a:schemeClr>
                </a:solidFill>
              </a:rPr>
              <a:t>appropriate experimental     </a:t>
            </a:r>
            <a:br>
              <a:rPr lang="en-US" sz="1200" b="1">
                <a:solidFill>
                  <a:schemeClr val="tx1">
                    <a:lumMod val="75000"/>
                    <a:lumOff val="25000"/>
                  </a:schemeClr>
                </a:solidFill>
              </a:rPr>
            </a:br>
            <a:r>
              <a:rPr lang="en-US" sz="1200" b="1">
                <a:solidFill>
                  <a:schemeClr val="tx1">
                    <a:lumMod val="75000"/>
                    <a:lumOff val="25000"/>
                  </a:schemeClr>
                </a:solidFill>
              </a:rPr>
              <a:t>      subject </a:t>
            </a:r>
            <a:r>
              <a:rPr lang="en-US" sz="1200">
                <a:solidFill>
                  <a:schemeClr val="tx1">
                    <a:lumMod val="75000"/>
                    <a:lumOff val="25000"/>
                  </a:schemeClr>
                </a:solidFill>
              </a:rPr>
              <a:t>to address the research question</a:t>
            </a:r>
          </a:p>
          <a:p>
            <a:pPr marL="0" lvl="0" indent="0">
              <a:buNone/>
            </a:pPr>
            <a:r>
              <a:rPr lang="en-US" sz="1200">
                <a:solidFill>
                  <a:schemeClr val="tx1">
                    <a:lumMod val="75000"/>
                    <a:lumOff val="25000"/>
                  </a:schemeClr>
                </a:solidFill>
              </a:rPr>
              <a:t>    • Why </a:t>
            </a:r>
            <a:r>
              <a:rPr lang="en-US" sz="1200" b="1">
                <a:solidFill>
                  <a:schemeClr val="tx1">
                    <a:lumMod val="75000"/>
                    <a:lumOff val="25000"/>
                  </a:schemeClr>
                </a:solidFill>
              </a:rPr>
              <a:t>alternative research subjects </a:t>
            </a:r>
            <a:r>
              <a:rPr lang="en-US" sz="1200">
                <a:solidFill>
                  <a:schemeClr val="tx1">
                    <a:lumMod val="75000"/>
                    <a:lumOff val="25000"/>
                  </a:schemeClr>
                </a:solidFill>
              </a:rPr>
              <a:t>(e.g., cell </a:t>
            </a:r>
            <a:br>
              <a:rPr lang="en-US" sz="1200">
                <a:solidFill>
                  <a:schemeClr val="tx1">
                    <a:lumMod val="75000"/>
                    <a:lumOff val="25000"/>
                  </a:schemeClr>
                </a:solidFill>
              </a:rPr>
            </a:br>
            <a:r>
              <a:rPr lang="en-US" sz="1200">
                <a:solidFill>
                  <a:schemeClr val="tx1">
                    <a:lumMod val="75000"/>
                    <a:lumOff val="25000"/>
                  </a:schemeClr>
                </a:solidFill>
              </a:rPr>
              <a:t>      culture and computer simulation) would not yield </a:t>
            </a:r>
            <a:br>
              <a:rPr lang="en-US" sz="1200">
                <a:solidFill>
                  <a:schemeClr val="tx1">
                    <a:lumMod val="75000"/>
                    <a:lumOff val="25000"/>
                  </a:schemeClr>
                </a:solidFill>
              </a:rPr>
            </a:br>
            <a:r>
              <a:rPr lang="en-US" sz="1200">
                <a:solidFill>
                  <a:schemeClr val="tx1">
                    <a:lumMod val="75000"/>
                    <a:lumOff val="25000"/>
                  </a:schemeClr>
                </a:solidFill>
              </a:rPr>
              <a:t>      similar information</a:t>
            </a:r>
          </a:p>
          <a:p>
            <a:pPr marL="0" lvl="0" indent="0">
              <a:buNone/>
            </a:pPr>
            <a:r>
              <a:rPr lang="en-US" sz="1200">
                <a:solidFill>
                  <a:schemeClr val="tx1">
                    <a:lumMod val="75000"/>
                    <a:lumOff val="25000"/>
                  </a:schemeClr>
                </a:solidFill>
              </a:rPr>
              <a:t>    • Why their potential results would not </a:t>
            </a:r>
            <a:br>
              <a:rPr lang="en-US" sz="1200">
                <a:solidFill>
                  <a:schemeClr val="tx1">
                    <a:lumMod val="75000"/>
                    <a:lumOff val="25000"/>
                  </a:schemeClr>
                </a:solidFill>
              </a:rPr>
            </a:br>
            <a:r>
              <a:rPr lang="en-US" sz="1200">
                <a:solidFill>
                  <a:schemeClr val="tx1">
                    <a:lumMod val="75000"/>
                    <a:lumOff val="25000"/>
                  </a:schemeClr>
                </a:solidFill>
              </a:rPr>
              <a:t>      </a:t>
            </a:r>
            <a:r>
              <a:rPr lang="en-US" sz="1200" b="1">
                <a:solidFill>
                  <a:schemeClr val="tx1">
                    <a:lumMod val="75000"/>
                    <a:lumOff val="25000"/>
                  </a:schemeClr>
                </a:solidFill>
              </a:rPr>
              <a:t>unnecessarily duplicate </a:t>
            </a:r>
            <a:r>
              <a:rPr lang="en-US" sz="1200">
                <a:solidFill>
                  <a:schemeClr val="tx1">
                    <a:lumMod val="75000"/>
                    <a:lumOff val="25000"/>
                  </a:schemeClr>
                </a:solidFill>
              </a:rPr>
              <a:t>previous research </a:t>
            </a:r>
          </a:p>
          <a:p>
            <a:pPr marL="0" lvl="0" indent="0">
              <a:buNone/>
            </a:pPr>
            <a:r>
              <a:rPr lang="en-US" sz="1200">
                <a:solidFill>
                  <a:schemeClr val="tx1">
                    <a:lumMod val="75000"/>
                    <a:lumOff val="25000"/>
                  </a:schemeClr>
                </a:solidFill>
              </a:rPr>
              <a:t>2. Perform sample size calculations to determine </a:t>
            </a:r>
            <a:br>
              <a:rPr lang="en-US" sz="1200">
                <a:solidFill>
                  <a:schemeClr val="tx1">
                    <a:lumMod val="75000"/>
                    <a:lumOff val="25000"/>
                  </a:schemeClr>
                </a:solidFill>
              </a:rPr>
            </a:br>
            <a:r>
              <a:rPr lang="en-US" sz="1200">
                <a:solidFill>
                  <a:schemeClr val="tx1">
                    <a:lumMod val="75000"/>
                    <a:lumOff val="25000"/>
                  </a:schemeClr>
                </a:solidFill>
              </a:rPr>
              <a:t>     </a:t>
            </a:r>
            <a:r>
              <a:rPr lang="en-US" sz="1200" b="1">
                <a:solidFill>
                  <a:schemeClr val="tx1">
                    <a:lumMod val="75000"/>
                    <a:lumOff val="25000"/>
                  </a:schemeClr>
                </a:solidFill>
              </a:rPr>
              <a:t>number of animals necessary</a:t>
            </a:r>
          </a:p>
          <a:p>
            <a:pPr marL="0" marR="0" lvl="0" indent="0" algn="l" rtl="0">
              <a:spcBef>
                <a:spcPts val="360"/>
              </a:spcBef>
              <a:spcAft>
                <a:spcPts val="0"/>
              </a:spcAft>
              <a:buClr>
                <a:schemeClr val="dk1"/>
              </a:buClr>
              <a:buSzPts val="1800"/>
              <a:buNone/>
            </a:pPr>
            <a:endParaRPr lang="en-US" sz="1200" b="0" i="0" u="none" strike="noStrike" cap="none">
              <a:solidFill>
                <a:schemeClr val="tx1">
                  <a:lumMod val="75000"/>
                  <a:lumOff val="25000"/>
                </a:schemeClr>
              </a:solidFill>
              <a:latin typeface="Arial"/>
              <a:ea typeface="Arial"/>
              <a:cs typeface="Arial"/>
              <a:sym typeface="Arial"/>
            </a:endParaRPr>
          </a:p>
          <a:p>
            <a:pPr marL="0" marR="0" lvl="0" indent="0" algn="l" rtl="0">
              <a:spcBef>
                <a:spcPts val="360"/>
              </a:spcBef>
              <a:spcAft>
                <a:spcPts val="0"/>
              </a:spcAft>
              <a:buClr>
                <a:schemeClr val="dk1"/>
              </a:buClr>
              <a:buSzPts val="1800"/>
              <a:buNone/>
            </a:pPr>
            <a:r>
              <a:rPr lang="en-US" sz="1200" b="0" i="0" u="none" strike="noStrike" cap="none">
                <a:solidFill>
                  <a:schemeClr val="tx1">
                    <a:lumMod val="75000"/>
                    <a:lumOff val="25000"/>
                  </a:schemeClr>
                </a:solidFill>
                <a:latin typeface="Arial"/>
                <a:ea typeface="Arial"/>
                <a:cs typeface="Arial"/>
                <a:sym typeface="Arial"/>
              </a:rPr>
              <a:t>Many institutions are implementing animal </a:t>
            </a:r>
            <a:br>
              <a:rPr lang="en-US" sz="1200" b="0" i="0" u="none" strike="noStrike" cap="none">
                <a:solidFill>
                  <a:schemeClr val="tx1">
                    <a:lumMod val="75000"/>
                    <a:lumOff val="25000"/>
                  </a:schemeClr>
                </a:solidFill>
                <a:latin typeface="Arial"/>
                <a:ea typeface="Arial"/>
                <a:cs typeface="Arial"/>
                <a:sym typeface="Arial"/>
              </a:rPr>
            </a:br>
            <a:r>
              <a:rPr lang="en-US" sz="1200" b="0" i="0" u="none" strike="noStrike" cap="none">
                <a:solidFill>
                  <a:schemeClr val="tx1">
                    <a:lumMod val="75000"/>
                    <a:lumOff val="25000"/>
                  </a:schemeClr>
                </a:solidFill>
                <a:latin typeface="Arial"/>
                <a:ea typeface="Arial"/>
                <a:cs typeface="Arial"/>
                <a:sym typeface="Arial"/>
              </a:rPr>
              <a:t>research conduct by following the 3 R’s:</a:t>
            </a:r>
          </a:p>
          <a:p>
            <a:pPr marL="0" marR="0" lvl="0" indent="0" algn="l" rtl="0">
              <a:spcBef>
                <a:spcPts val="360"/>
              </a:spcBef>
              <a:spcAft>
                <a:spcPts val="0"/>
              </a:spcAft>
              <a:buClr>
                <a:schemeClr val="dk1"/>
              </a:buClr>
              <a:buSzPts val="1800"/>
              <a:buNone/>
            </a:pPr>
            <a:endParaRPr lang="en-US" sz="1200" b="0" i="0" u="none" strike="noStrike" cap="none">
              <a:solidFill>
                <a:schemeClr val="tx1">
                  <a:lumMod val="75000"/>
                  <a:lumOff val="25000"/>
                </a:schemeClr>
              </a:solidFill>
              <a:latin typeface="Arial"/>
              <a:ea typeface="Arial"/>
              <a:cs typeface="Arial"/>
              <a:sym typeface="Arial"/>
            </a:endParaRPr>
          </a:p>
          <a:p>
            <a:pPr marL="203200" indent="0" fontAlgn="t">
              <a:buNone/>
            </a:pPr>
            <a:r>
              <a:rPr lang="en-US" sz="1200">
                <a:solidFill>
                  <a:schemeClr val="tx1">
                    <a:lumMod val="75000"/>
                    <a:lumOff val="25000"/>
                  </a:schemeClr>
                </a:solidFill>
              </a:rPr>
              <a:t>• </a:t>
            </a:r>
            <a:r>
              <a:rPr lang="en-US" sz="1200" u="sng">
                <a:solidFill>
                  <a:schemeClr val="tx1">
                    <a:lumMod val="75000"/>
                    <a:lumOff val="25000"/>
                  </a:schemeClr>
                </a:solidFill>
              </a:rPr>
              <a:t>R</a:t>
            </a:r>
            <a:r>
              <a:rPr lang="en-US" sz="1200">
                <a:solidFill>
                  <a:schemeClr val="tx1">
                    <a:lumMod val="75000"/>
                    <a:lumOff val="25000"/>
                  </a:schemeClr>
                </a:solidFill>
              </a:rPr>
              <a:t>eplace with an alternative</a:t>
            </a:r>
          </a:p>
          <a:p>
            <a:pPr marL="203200" indent="0" fontAlgn="t">
              <a:buNone/>
            </a:pPr>
            <a:r>
              <a:rPr lang="en-US" sz="1200">
                <a:solidFill>
                  <a:schemeClr val="tx1">
                    <a:lumMod val="75000"/>
                    <a:lumOff val="25000"/>
                  </a:schemeClr>
                </a:solidFill>
              </a:rPr>
              <a:t>• </a:t>
            </a:r>
            <a:r>
              <a:rPr lang="en-US" sz="1200" u="sng">
                <a:solidFill>
                  <a:schemeClr val="tx1">
                    <a:lumMod val="75000"/>
                    <a:lumOff val="25000"/>
                  </a:schemeClr>
                </a:solidFill>
              </a:rPr>
              <a:t>R</a:t>
            </a:r>
            <a:r>
              <a:rPr lang="en-US" sz="1200">
                <a:solidFill>
                  <a:schemeClr val="tx1">
                    <a:lumMod val="75000"/>
                    <a:lumOff val="25000"/>
                  </a:schemeClr>
                </a:solidFill>
              </a:rPr>
              <a:t>efine methods to minimize pain and invasiveness</a:t>
            </a:r>
          </a:p>
          <a:p>
            <a:pPr marL="203200" indent="0" fontAlgn="t">
              <a:buNone/>
            </a:pPr>
            <a:r>
              <a:rPr lang="en-US" sz="1200">
                <a:solidFill>
                  <a:schemeClr val="tx1">
                    <a:lumMod val="75000"/>
                    <a:lumOff val="25000"/>
                  </a:schemeClr>
                </a:solidFill>
              </a:rPr>
              <a:t>• </a:t>
            </a:r>
            <a:r>
              <a:rPr lang="en-US" sz="1200" u="sng">
                <a:solidFill>
                  <a:schemeClr val="tx1">
                    <a:lumMod val="75000"/>
                    <a:lumOff val="25000"/>
                  </a:schemeClr>
                </a:solidFill>
              </a:rPr>
              <a:t>R</a:t>
            </a:r>
            <a:r>
              <a:rPr lang="en-US" sz="1200">
                <a:solidFill>
                  <a:schemeClr val="tx1">
                    <a:lumMod val="75000"/>
                    <a:lumOff val="25000"/>
                  </a:schemeClr>
                </a:solidFill>
              </a:rPr>
              <a:t>educe the number of animals </a:t>
            </a:r>
          </a:p>
          <a:p>
            <a:pPr marL="0" marR="0" lvl="0" indent="0" algn="l" rtl="0">
              <a:spcBef>
                <a:spcPts val="360"/>
              </a:spcBef>
              <a:spcAft>
                <a:spcPts val="0"/>
              </a:spcAft>
              <a:buClr>
                <a:schemeClr val="dk1"/>
              </a:buClr>
              <a:buSzPts val="1800"/>
              <a:buNone/>
            </a:pPr>
            <a:endParaRPr lang="en-US" sz="1200" b="0" i="0" u="none" strike="noStrike" cap="none">
              <a:solidFill>
                <a:schemeClr val="tx1">
                  <a:lumMod val="75000"/>
                  <a:lumOff val="25000"/>
                </a:schemeClr>
              </a:solidFill>
              <a:latin typeface="Arial"/>
              <a:ea typeface="Arial"/>
              <a:cs typeface="Arial"/>
              <a:sym typeface="Arial"/>
            </a:endParaRPr>
          </a:p>
          <a:p>
            <a:pPr marL="457200" marR="0" lvl="1" indent="-101600" algn="l" rtl="0">
              <a:spcBef>
                <a:spcPts val="320"/>
              </a:spcBef>
              <a:spcAft>
                <a:spcPts val="0"/>
              </a:spcAft>
              <a:buClr>
                <a:schemeClr val="dk1"/>
              </a:buClr>
              <a:buSzPts val="1600"/>
              <a:buFont typeface="Arial"/>
              <a:buNone/>
            </a:pPr>
            <a:endParaRPr sz="1200" b="0" i="0" u="none" strike="noStrike" cap="none">
              <a:solidFill>
                <a:schemeClr val="tx1">
                  <a:lumMod val="75000"/>
                  <a:lumOff val="25000"/>
                </a:schemeClr>
              </a:solidFill>
              <a:latin typeface="Arial"/>
              <a:ea typeface="Arial"/>
              <a:cs typeface="Arial"/>
              <a:sym typeface="Arial"/>
            </a:endParaRPr>
          </a:p>
          <a:p>
            <a:pPr marL="1371600" marR="0" lvl="3" indent="-76200" algn="l" rtl="0">
              <a:spcBef>
                <a:spcPts val="240"/>
              </a:spcBef>
              <a:buClr>
                <a:schemeClr val="dk1"/>
              </a:buClr>
              <a:buSzPts val="1200"/>
              <a:buFont typeface="Arial"/>
              <a:buNone/>
            </a:pPr>
            <a:endParaRPr sz="1200" b="0" i="0" u="none" strike="noStrike" cap="none">
              <a:solidFill>
                <a:schemeClr val="tx1">
                  <a:lumMod val="75000"/>
                  <a:lumOff val="25000"/>
                </a:schemeClr>
              </a:solidFill>
              <a:latin typeface="Arial"/>
              <a:ea typeface="Arial"/>
              <a:cs typeface="Arial"/>
              <a:sym typeface="Arial"/>
            </a:endParaRPr>
          </a:p>
        </p:txBody>
      </p:sp>
      <p:sp>
        <p:nvSpPr>
          <p:cNvPr id="2" name="Rectangle 1">
            <a:extLst>
              <a:ext uri="{FF2B5EF4-FFF2-40B4-BE49-F238E27FC236}">
                <a16:creationId xmlns:a16="http://schemas.microsoft.com/office/drawing/2014/main" id="{EF850030-3FB7-7544-9EA0-D8AE4390FC91}"/>
              </a:ext>
            </a:extLst>
          </p:cNvPr>
          <p:cNvSpPr/>
          <p:nvPr/>
        </p:nvSpPr>
        <p:spPr>
          <a:xfrm>
            <a:off x="417850" y="2229923"/>
            <a:ext cx="3906456" cy="3000821"/>
          </a:xfrm>
          <a:prstGeom prst="rect">
            <a:avLst/>
          </a:prstGeom>
        </p:spPr>
        <p:txBody>
          <a:bodyPr wrap="square">
            <a:spAutoFit/>
          </a:bodyPr>
          <a:lstStyle/>
          <a:p>
            <a:pPr lvl="0">
              <a:lnSpc>
                <a:spcPct val="150000"/>
              </a:lnSpc>
              <a:spcBef>
                <a:spcPts val="360"/>
              </a:spcBef>
              <a:buClr>
                <a:schemeClr val="dk1"/>
              </a:buClr>
              <a:buSzPts val="1800"/>
            </a:pPr>
            <a:r>
              <a:rPr lang="en-US" b="1">
                <a:solidFill>
                  <a:schemeClr val="tx1">
                    <a:lumMod val="75000"/>
                    <a:lumOff val="25000"/>
                  </a:schemeClr>
                </a:solidFill>
              </a:rPr>
              <a:t>Animal Welfare Act (AWA) </a:t>
            </a:r>
            <a:r>
              <a:rPr lang="en-US">
                <a:solidFill>
                  <a:schemeClr val="tx1">
                    <a:lumMod val="75000"/>
                    <a:lumOff val="25000"/>
                  </a:schemeClr>
                </a:solidFill>
              </a:rPr>
              <a:t>and the </a:t>
            </a:r>
            <a:r>
              <a:rPr lang="en-US" b="1">
                <a:solidFill>
                  <a:schemeClr val="tx1">
                    <a:lumMod val="75000"/>
                    <a:lumOff val="25000"/>
                  </a:schemeClr>
                </a:solidFill>
              </a:rPr>
              <a:t>Public Health Service (PHS) Policy </a:t>
            </a:r>
            <a:r>
              <a:rPr lang="en-US">
                <a:solidFill>
                  <a:schemeClr val="tx1">
                    <a:lumMod val="75000"/>
                    <a:lumOff val="25000"/>
                  </a:schemeClr>
                </a:solidFill>
              </a:rPr>
              <a:t>require each research institution to appoint an</a:t>
            </a:r>
            <a:r>
              <a:rPr lang="en-US" b="1">
                <a:solidFill>
                  <a:schemeClr val="tx1">
                    <a:lumMod val="75000"/>
                    <a:lumOff val="25000"/>
                  </a:schemeClr>
                </a:solidFill>
              </a:rPr>
              <a:t> Institutional Animal Care and Use Committee (IACUC) </a:t>
            </a:r>
            <a:r>
              <a:rPr lang="en-US">
                <a:solidFill>
                  <a:schemeClr val="tx1">
                    <a:lumMod val="75000"/>
                    <a:lumOff val="25000"/>
                  </a:schemeClr>
                </a:solidFill>
              </a:rPr>
              <a:t>including a veterinarian and a non-affiliated public representative to review all experimental protocols, inspect facilities, and suspend any research practice not in compliance</a:t>
            </a:r>
          </a:p>
          <a:p>
            <a:pPr lvl="0">
              <a:lnSpc>
                <a:spcPct val="150000"/>
              </a:lnSpc>
            </a:pPr>
            <a:endParaRPr lang="en-US">
              <a:solidFill>
                <a:schemeClr val="tx1">
                  <a:lumMod val="75000"/>
                  <a:lumOff val="25000"/>
                </a:schemeClr>
              </a:solidFill>
            </a:endParaRPr>
          </a:p>
        </p:txBody>
      </p:sp>
      <p:sp>
        <p:nvSpPr>
          <p:cNvPr id="6" name="Shape 99">
            <a:extLst>
              <a:ext uri="{FF2B5EF4-FFF2-40B4-BE49-F238E27FC236}">
                <a16:creationId xmlns:a16="http://schemas.microsoft.com/office/drawing/2014/main" id="{34AE12BB-F110-D243-8A4E-C5416B776513}"/>
              </a:ext>
            </a:extLst>
          </p:cNvPr>
          <p:cNvSpPr txBox="1">
            <a:spLocks/>
          </p:cNvSpPr>
          <p:nvPr/>
        </p:nvSpPr>
        <p:spPr>
          <a:xfrm>
            <a:off x="742146" y="263820"/>
            <a:ext cx="7512167" cy="558556"/>
          </a:xfrm>
          <a:prstGeom prst="rect">
            <a:avLst/>
          </a:prstGeom>
          <a:noFill/>
          <a:ln>
            <a:noFill/>
          </a:ln>
        </p:spPr>
        <p:txBody>
          <a:bodyPr wrap="square" lIns="0" tIns="0" rIns="0" bIns="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pPr indent="-171450">
              <a:buClr>
                <a:srgbClr val="782327"/>
              </a:buClr>
              <a:buSzPts val="2700"/>
            </a:pPr>
            <a:r>
              <a:rPr lang="en-US" sz="2700" b="1">
                <a:solidFill>
                  <a:schemeClr val="bg1"/>
                </a:solidFill>
              </a:rPr>
              <a:t>Regulations</a:t>
            </a:r>
            <a:r>
              <a:rPr lang="en-US" sz="2700">
                <a:solidFill>
                  <a:schemeClr val="bg1"/>
                </a:solidFill>
              </a:rPr>
              <a:t> Governing Animal Research</a:t>
            </a:r>
            <a:endParaRPr lang="en-US" sz="2700" b="1">
              <a:solidFill>
                <a:schemeClr val="bg1"/>
              </a:solidFill>
            </a:endParaRPr>
          </a:p>
        </p:txBody>
      </p:sp>
      <p:cxnSp>
        <p:nvCxnSpPr>
          <p:cNvPr id="7" name="Straight Connector 6">
            <a:extLst>
              <a:ext uri="{FF2B5EF4-FFF2-40B4-BE49-F238E27FC236}">
                <a16:creationId xmlns:a16="http://schemas.microsoft.com/office/drawing/2014/main" id="{20DDF1D4-0AD4-8748-BC16-28BD78B6DF65}"/>
              </a:ext>
            </a:extLst>
          </p:cNvPr>
          <p:cNvCxnSpPr>
            <a:cxnSpLocks/>
          </p:cNvCxnSpPr>
          <p:nvPr/>
        </p:nvCxnSpPr>
        <p:spPr>
          <a:xfrm>
            <a:off x="4572000" y="1452519"/>
            <a:ext cx="0" cy="46793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Shape 19">
            <a:extLst>
              <a:ext uri="{FF2B5EF4-FFF2-40B4-BE49-F238E27FC236}">
                <a16:creationId xmlns:a16="http://schemas.microsoft.com/office/drawing/2014/main" id="{114BF482-3495-4B42-BAD7-99BA81C5FBB3}"/>
              </a:ext>
            </a:extLst>
          </p:cNvPr>
          <p:cNvPicPr preferRelativeResize="0"/>
          <p:nvPr/>
        </p:nvPicPr>
        <p:blipFill rotWithShape="1">
          <a:blip r:embed="rId3">
            <a:alphaModFix/>
          </a:blip>
          <a:srcRect/>
          <a:stretch/>
        </p:blipFill>
        <p:spPr>
          <a:xfrm>
            <a:off x="1623963" y="5636757"/>
            <a:ext cx="1494230" cy="495103"/>
          </a:xfrm>
          <a:prstGeom prst="rect">
            <a:avLst/>
          </a:prstGeom>
          <a:noFill/>
          <a:ln>
            <a:noFill/>
          </a:ln>
        </p:spPr>
      </p:pic>
    </p:spTree>
    <p:extLst>
      <p:ext uri="{BB962C8B-B14F-4D97-AF65-F5344CB8AC3E}">
        <p14:creationId xmlns:p14="http://schemas.microsoft.com/office/powerpoint/2010/main" val="2677531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9" name="Shape 119"/>
          <p:cNvSpPr txBox="1"/>
          <p:nvPr/>
        </p:nvSpPr>
        <p:spPr>
          <a:xfrm>
            <a:off x="429310" y="4484051"/>
            <a:ext cx="2105278" cy="1448894"/>
          </a:xfrm>
          <a:prstGeom prst="rect">
            <a:avLst/>
          </a:prstGeom>
          <a:noFill/>
          <a:ln>
            <a:noFill/>
          </a:ln>
        </p:spPr>
        <p:txBody>
          <a:bodyPr wrap="square" lIns="91425" tIns="45700" rIns="91425" bIns="45700" anchor="t" anchorCtr="0">
            <a:noAutofit/>
          </a:bodyPr>
          <a:lstStyle/>
          <a:p>
            <a:pPr marR="0" lvl="0" algn="ctr" rtl="0">
              <a:spcBef>
                <a:spcPts val="0"/>
              </a:spcBef>
            </a:pPr>
            <a:endParaRPr lang="en-US" b="0" i="0" u="none" strike="noStrike" cap="none">
              <a:solidFill>
                <a:schemeClr val="dk1"/>
              </a:solidFill>
              <a:sym typeface="Arial"/>
            </a:endParaRPr>
          </a:p>
        </p:txBody>
      </p:sp>
      <p:sp>
        <p:nvSpPr>
          <p:cNvPr id="120" name="Shape 120"/>
          <p:cNvSpPr txBox="1"/>
          <p:nvPr/>
        </p:nvSpPr>
        <p:spPr>
          <a:xfrm>
            <a:off x="3758544" y="4484051"/>
            <a:ext cx="1686769" cy="1200329"/>
          </a:xfrm>
          <a:prstGeom prst="rect">
            <a:avLst/>
          </a:prstGeom>
          <a:noFill/>
          <a:ln>
            <a:noFill/>
          </a:ln>
        </p:spPr>
        <p:txBody>
          <a:bodyPr wrap="square" lIns="91425" tIns="45700" rIns="91425" bIns="45700" anchor="t" anchorCtr="0">
            <a:noAutofit/>
          </a:bodyPr>
          <a:lstStyle/>
          <a:p>
            <a:pPr marL="0" indent="0" algn="ctr"/>
            <a:endParaRPr lang="en-US">
              <a:solidFill>
                <a:schemeClr val="dk1"/>
              </a:solidFill>
            </a:endParaRPr>
          </a:p>
        </p:txBody>
      </p:sp>
      <p:sp>
        <p:nvSpPr>
          <p:cNvPr id="121" name="Shape 121"/>
          <p:cNvSpPr txBox="1"/>
          <p:nvPr/>
        </p:nvSpPr>
        <p:spPr>
          <a:xfrm>
            <a:off x="7023375" y="4484051"/>
            <a:ext cx="1513854" cy="646200"/>
          </a:xfrm>
          <a:prstGeom prst="rect">
            <a:avLst/>
          </a:prstGeom>
          <a:noFill/>
          <a:ln>
            <a:noFill/>
          </a:ln>
        </p:spPr>
        <p:txBody>
          <a:bodyPr wrap="square" lIns="91425" tIns="45700" rIns="91425" bIns="45700" anchor="t" anchorCtr="0">
            <a:noAutofit/>
          </a:bodyPr>
          <a:lstStyle/>
          <a:p>
            <a:pPr marL="0" marR="0" lvl="0" indent="0" algn="ctr" rtl="0">
              <a:spcBef>
                <a:spcPts val="0"/>
              </a:spcBef>
              <a:buNone/>
            </a:pPr>
            <a:endParaRPr lang="en-US">
              <a:solidFill>
                <a:schemeClr val="dk1"/>
              </a:solidFill>
            </a:endParaRPr>
          </a:p>
        </p:txBody>
      </p:sp>
      <p:sp>
        <p:nvSpPr>
          <p:cNvPr id="10" name="Shape 20">
            <a:extLst>
              <a:ext uri="{FF2B5EF4-FFF2-40B4-BE49-F238E27FC236}">
                <a16:creationId xmlns:a16="http://schemas.microsoft.com/office/drawing/2014/main" id="{74EC541B-D8E0-B742-BF7A-A967387B2A08}"/>
              </a:ext>
            </a:extLst>
          </p:cNvPr>
          <p:cNvSpPr/>
          <p:nvPr/>
        </p:nvSpPr>
        <p:spPr>
          <a:xfrm>
            <a:off x="0" y="-9557"/>
            <a:ext cx="9144000" cy="1006150"/>
          </a:xfrm>
          <a:prstGeom prst="rect">
            <a:avLst/>
          </a:prstGeom>
          <a:solidFill>
            <a:srgbClr val="104B7D"/>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11" name="Shape 99">
            <a:extLst>
              <a:ext uri="{FF2B5EF4-FFF2-40B4-BE49-F238E27FC236}">
                <a16:creationId xmlns:a16="http://schemas.microsoft.com/office/drawing/2014/main" id="{614C2DC1-66AC-F740-9E6E-B033E41E2F47}"/>
              </a:ext>
            </a:extLst>
          </p:cNvPr>
          <p:cNvSpPr txBox="1">
            <a:spLocks/>
          </p:cNvSpPr>
          <p:nvPr/>
        </p:nvSpPr>
        <p:spPr>
          <a:xfrm>
            <a:off x="429311" y="177291"/>
            <a:ext cx="7815064" cy="657596"/>
          </a:xfrm>
          <a:prstGeom prst="rect">
            <a:avLst/>
          </a:prstGeom>
          <a:noFill/>
          <a:ln>
            <a:noFill/>
          </a:ln>
        </p:spPr>
        <p:txBody>
          <a:bodyPr wrap="square" lIns="0" tIns="0" rIns="0" bIns="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pPr indent="-171450">
              <a:buClr>
                <a:srgbClr val="782327"/>
              </a:buClr>
              <a:buSzPts val="2700"/>
            </a:pPr>
            <a:r>
              <a:rPr lang="en-US" sz="2700">
                <a:solidFill>
                  <a:schemeClr val="bg1"/>
                </a:solidFill>
              </a:rPr>
              <a:t>Animal Research </a:t>
            </a:r>
            <a:r>
              <a:rPr lang="en-US" sz="2700" b="1">
                <a:solidFill>
                  <a:schemeClr val="bg1"/>
                </a:solidFill>
              </a:rPr>
              <a:t>Regulation </a:t>
            </a:r>
            <a:r>
              <a:rPr lang="en-US" sz="2700">
                <a:solidFill>
                  <a:schemeClr val="bg1"/>
                </a:solidFill>
              </a:rPr>
              <a:t>and</a:t>
            </a:r>
            <a:r>
              <a:rPr lang="en-US" sz="2700" b="1">
                <a:solidFill>
                  <a:schemeClr val="bg1"/>
                </a:solidFill>
              </a:rPr>
              <a:t> Scientific Merit</a:t>
            </a:r>
            <a:endParaRPr lang="en-US" sz="2700">
              <a:solidFill>
                <a:schemeClr val="bg1"/>
              </a:solidFill>
            </a:endParaRPr>
          </a:p>
        </p:txBody>
      </p:sp>
      <p:pic>
        <p:nvPicPr>
          <p:cNvPr id="2050" name="Picture 2">
            <a:extLst>
              <a:ext uri="{FF2B5EF4-FFF2-40B4-BE49-F238E27FC236}">
                <a16:creationId xmlns:a16="http://schemas.microsoft.com/office/drawing/2014/main" id="{F48CE08C-B4E6-517E-E52F-C3B20379FE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043" y="1021734"/>
            <a:ext cx="8456193" cy="5488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718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007" y="2848024"/>
            <a:ext cx="962189" cy="989455"/>
          </a:xfrm>
          <a:prstGeom prst="rect">
            <a:avLst/>
          </a:prstGeom>
        </p:spPr>
      </p:pic>
      <p:sp>
        <p:nvSpPr>
          <p:cNvPr id="7" name="Rectangle 6"/>
          <p:cNvSpPr/>
          <p:nvPr/>
        </p:nvSpPr>
        <p:spPr>
          <a:xfrm>
            <a:off x="5349645" y="1376128"/>
            <a:ext cx="2722219" cy="307777"/>
          </a:xfrm>
          <a:prstGeom prst="rect">
            <a:avLst/>
          </a:prstGeom>
        </p:spPr>
        <p:txBody>
          <a:bodyPr wrap="none">
            <a:spAutoFit/>
          </a:bodyPr>
          <a:lstStyle/>
          <a:p>
            <a:pPr algn="ctr"/>
            <a:r>
              <a:rPr lang="en-US">
                <a:hlinkClick r:id="rId4"/>
              </a:rPr>
              <a:t>Americans for Medical Progress</a:t>
            </a:r>
            <a:endParaRPr lang="en-US"/>
          </a:p>
        </p:txBody>
      </p:sp>
      <p:sp>
        <p:nvSpPr>
          <p:cNvPr id="9" name="TextBox 8"/>
          <p:cNvSpPr txBox="1"/>
          <p:nvPr/>
        </p:nvSpPr>
        <p:spPr>
          <a:xfrm>
            <a:off x="1547208" y="1812357"/>
            <a:ext cx="3079687" cy="2246769"/>
          </a:xfrm>
          <a:prstGeom prst="rect">
            <a:avLst/>
          </a:prstGeom>
          <a:noFill/>
        </p:spPr>
        <p:txBody>
          <a:bodyPr wrap="square" rtlCol="0">
            <a:spAutoFit/>
          </a:bodyPr>
          <a:lstStyle/>
          <a:p>
            <a:pPr algn="ctr"/>
            <a:r>
              <a:rPr lang="en-US">
                <a:solidFill>
                  <a:schemeClr val="tx1">
                    <a:lumMod val="75000"/>
                    <a:lumOff val="25000"/>
                  </a:schemeClr>
                </a:solidFill>
                <a:hlinkClick r:id="rId5"/>
              </a:rPr>
              <a:t>Animals behind the 25 most </a:t>
            </a:r>
            <a:br>
              <a:rPr lang="en-US">
                <a:solidFill>
                  <a:schemeClr val="tx1">
                    <a:lumMod val="75000"/>
                    <a:lumOff val="25000"/>
                  </a:schemeClr>
                </a:solidFill>
                <a:hlinkClick r:id="rId5"/>
              </a:rPr>
            </a:br>
            <a:r>
              <a:rPr lang="en-US">
                <a:solidFill>
                  <a:schemeClr val="tx1">
                    <a:lumMod val="75000"/>
                    <a:lumOff val="25000"/>
                  </a:schemeClr>
                </a:solidFill>
                <a:hlinkClick r:id="rId5"/>
              </a:rPr>
              <a:t>prescribed drugs</a:t>
            </a:r>
            <a:endParaRPr lang="en-US">
              <a:solidFill>
                <a:schemeClr val="tx1">
                  <a:lumMod val="75000"/>
                  <a:lumOff val="25000"/>
                </a:schemeClr>
              </a:solidFill>
            </a:endParaRPr>
          </a:p>
          <a:p>
            <a:pPr algn="ctr"/>
            <a:endParaRPr lang="en-US">
              <a:solidFill>
                <a:schemeClr val="tx1">
                  <a:lumMod val="75000"/>
                  <a:lumOff val="25000"/>
                </a:schemeClr>
              </a:solidFill>
            </a:endParaRPr>
          </a:p>
          <a:p>
            <a:pPr algn="ctr"/>
            <a:r>
              <a:rPr lang="en-US">
                <a:solidFill>
                  <a:schemeClr val="tx1">
                    <a:lumMod val="75000"/>
                    <a:lumOff val="25000"/>
                  </a:schemeClr>
                </a:solidFill>
              </a:rPr>
              <a:t>Species-specific examples of </a:t>
            </a:r>
            <a:br>
              <a:rPr lang="en-US">
                <a:solidFill>
                  <a:schemeClr val="tx1">
                    <a:lumMod val="75000"/>
                    <a:lumOff val="25000"/>
                  </a:schemeClr>
                </a:solidFill>
              </a:rPr>
            </a:br>
            <a:r>
              <a:rPr lang="en-US">
                <a:solidFill>
                  <a:schemeClr val="tx1">
                    <a:lumMod val="75000"/>
                    <a:lumOff val="25000"/>
                  </a:schemeClr>
                </a:solidFill>
              </a:rPr>
              <a:t>animal research: </a:t>
            </a:r>
          </a:p>
          <a:p>
            <a:pPr lvl="7" algn="ctr"/>
            <a:r>
              <a:rPr lang="en-US">
                <a:solidFill>
                  <a:schemeClr val="tx1">
                    <a:lumMod val="75000"/>
                    <a:lumOff val="25000"/>
                  </a:schemeClr>
                </a:solidFill>
                <a:hlinkClick r:id="rId6"/>
              </a:rPr>
              <a:t>1. Rodents</a:t>
            </a:r>
            <a:endParaRPr lang="en-US">
              <a:solidFill>
                <a:schemeClr val="tx1">
                  <a:lumMod val="75000"/>
                  <a:lumOff val="25000"/>
                </a:schemeClr>
              </a:solidFill>
            </a:endParaRPr>
          </a:p>
          <a:p>
            <a:pPr lvl="6" algn="ctr"/>
            <a:r>
              <a:rPr lang="en-US">
                <a:solidFill>
                  <a:schemeClr val="tx1">
                    <a:lumMod val="75000"/>
                    <a:lumOff val="25000"/>
                  </a:schemeClr>
                </a:solidFill>
                <a:hlinkClick r:id="rId7"/>
              </a:rPr>
              <a:t>2. Dogs</a:t>
            </a:r>
            <a:endParaRPr lang="en-US">
              <a:solidFill>
                <a:schemeClr val="tx1">
                  <a:lumMod val="75000"/>
                  <a:lumOff val="25000"/>
                </a:schemeClr>
              </a:solidFill>
            </a:endParaRPr>
          </a:p>
          <a:p>
            <a:pPr lvl="6" algn="ctr"/>
            <a:r>
              <a:rPr lang="en-US">
                <a:solidFill>
                  <a:schemeClr val="tx1">
                    <a:lumMod val="75000"/>
                    <a:lumOff val="25000"/>
                  </a:schemeClr>
                </a:solidFill>
                <a:hlinkClick r:id="rId8"/>
              </a:rPr>
              <a:t>3. Cats</a:t>
            </a:r>
            <a:endParaRPr lang="en-US">
              <a:solidFill>
                <a:schemeClr val="tx1">
                  <a:lumMod val="75000"/>
                  <a:lumOff val="25000"/>
                </a:schemeClr>
              </a:solidFill>
            </a:endParaRPr>
          </a:p>
          <a:p>
            <a:pPr lvl="6" algn="ctr"/>
            <a:r>
              <a:rPr lang="en-US">
                <a:solidFill>
                  <a:schemeClr val="tx1">
                    <a:lumMod val="75000"/>
                    <a:lumOff val="25000"/>
                  </a:schemeClr>
                </a:solidFill>
                <a:hlinkClick r:id="rId9"/>
              </a:rPr>
              <a:t>4. Nonhuman primates</a:t>
            </a:r>
            <a:endParaRPr lang="en-US">
              <a:solidFill>
                <a:schemeClr val="tx1">
                  <a:lumMod val="75000"/>
                  <a:lumOff val="25000"/>
                </a:schemeClr>
              </a:solidFill>
            </a:endParaRPr>
          </a:p>
          <a:p>
            <a:pPr lvl="4" algn="ctr"/>
            <a:endParaRPr lang="en-US">
              <a:solidFill>
                <a:schemeClr val="tx1">
                  <a:lumMod val="75000"/>
                  <a:lumOff val="25000"/>
                </a:schemeClr>
              </a:solidFill>
            </a:endParaRPr>
          </a:p>
        </p:txBody>
      </p:sp>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64207" y="1739463"/>
            <a:ext cx="2293093" cy="978581"/>
          </a:xfrm>
          <a:prstGeom prst="rect">
            <a:avLst/>
          </a:prstGeom>
        </p:spPr>
      </p:pic>
      <p:pic>
        <p:nvPicPr>
          <p:cNvPr id="12" name="Picture 11"/>
          <p:cNvPicPr>
            <a:picLocks noChangeAspect="1"/>
          </p:cNvPicPr>
          <p:nvPr/>
        </p:nvPicPr>
        <p:blipFill rotWithShape="1">
          <a:blip r:embed="rId11">
            <a:extLst>
              <a:ext uri="{28A0092B-C50C-407E-A947-70E740481C1C}">
                <a14:useLocalDpi xmlns:a14="http://schemas.microsoft.com/office/drawing/2010/main" val="0"/>
              </a:ext>
            </a:extLst>
          </a:blip>
          <a:srcRect l="6841" t="8616" r="11969" b="19265"/>
          <a:stretch/>
        </p:blipFill>
        <p:spPr>
          <a:xfrm>
            <a:off x="287655" y="1739463"/>
            <a:ext cx="1382440" cy="1084124"/>
          </a:xfrm>
          <a:prstGeom prst="rect">
            <a:avLst/>
          </a:prstGeom>
        </p:spPr>
      </p:pic>
      <p:sp>
        <p:nvSpPr>
          <p:cNvPr id="13" name="Rectangle 12"/>
          <p:cNvSpPr/>
          <p:nvPr/>
        </p:nvSpPr>
        <p:spPr>
          <a:xfrm>
            <a:off x="658333" y="1375808"/>
            <a:ext cx="3079689" cy="307777"/>
          </a:xfrm>
          <a:prstGeom prst="rect">
            <a:avLst/>
          </a:prstGeom>
        </p:spPr>
        <p:txBody>
          <a:bodyPr wrap="none">
            <a:spAutoFit/>
          </a:bodyPr>
          <a:lstStyle/>
          <a:p>
            <a:pPr algn="ctr"/>
            <a:r>
              <a:rPr lang="en-US">
                <a:solidFill>
                  <a:schemeClr val="bg1"/>
                </a:solidFill>
                <a:hlinkClick r:id="rId12"/>
              </a:rPr>
              <a:t>Foundation for Biomedical Research</a:t>
            </a:r>
            <a:endParaRPr lang="en-US">
              <a:solidFill>
                <a:schemeClr val="bg1"/>
              </a:solidFill>
            </a:endParaRPr>
          </a:p>
        </p:txBody>
      </p:sp>
      <p:sp>
        <p:nvSpPr>
          <p:cNvPr id="14" name="TextBox 13"/>
          <p:cNvSpPr txBox="1"/>
          <p:nvPr/>
        </p:nvSpPr>
        <p:spPr>
          <a:xfrm>
            <a:off x="5143870" y="2848024"/>
            <a:ext cx="3149926" cy="1384995"/>
          </a:xfrm>
          <a:prstGeom prst="rect">
            <a:avLst/>
          </a:prstGeom>
          <a:noFill/>
        </p:spPr>
        <p:txBody>
          <a:bodyPr wrap="square" rtlCol="0">
            <a:spAutoFit/>
          </a:bodyPr>
          <a:lstStyle/>
          <a:p>
            <a:pPr lvl="4" algn="ctr"/>
            <a:r>
              <a:rPr lang="en-US">
                <a:solidFill>
                  <a:schemeClr val="tx1">
                    <a:lumMod val="75000"/>
                    <a:lumOff val="25000"/>
                  </a:schemeClr>
                </a:solidFill>
                <a:hlinkClick r:id="rId13"/>
              </a:rPr>
              <a:t>Come See Our World </a:t>
            </a:r>
            <a:r>
              <a:rPr lang="en-US">
                <a:solidFill>
                  <a:schemeClr val="tx1">
                    <a:lumMod val="75000"/>
                    <a:lumOff val="25000"/>
                  </a:schemeClr>
                </a:solidFill>
              </a:rPr>
              <a:t>video</a:t>
            </a:r>
          </a:p>
          <a:p>
            <a:pPr lvl="4" algn="ctr"/>
            <a:endParaRPr lang="en-US">
              <a:solidFill>
                <a:schemeClr val="tx1">
                  <a:lumMod val="75000"/>
                  <a:lumOff val="25000"/>
                </a:schemeClr>
              </a:solidFill>
              <a:hlinkClick r:id="rId14"/>
            </a:endParaRPr>
          </a:p>
          <a:p>
            <a:pPr lvl="4" algn="ctr"/>
            <a:r>
              <a:rPr lang="en-US">
                <a:solidFill>
                  <a:schemeClr val="tx1">
                    <a:lumMod val="75000"/>
                    <a:lumOff val="25000"/>
                  </a:schemeClr>
                </a:solidFill>
                <a:hlinkClick r:id="rId14"/>
              </a:rPr>
              <a:t>Love Care Progress</a:t>
            </a:r>
            <a:r>
              <a:rPr lang="en-US">
                <a:solidFill>
                  <a:schemeClr val="tx1">
                    <a:lumMod val="75000"/>
                    <a:lumOff val="25000"/>
                  </a:schemeClr>
                </a:solidFill>
              </a:rPr>
              <a:t> </a:t>
            </a:r>
            <a:br>
              <a:rPr lang="en-US">
                <a:solidFill>
                  <a:schemeClr val="tx1">
                    <a:lumMod val="75000"/>
                    <a:lumOff val="25000"/>
                  </a:schemeClr>
                </a:solidFill>
              </a:rPr>
            </a:br>
            <a:r>
              <a:rPr lang="en-US">
                <a:solidFill>
                  <a:schemeClr val="tx1">
                    <a:lumMod val="75000"/>
                    <a:lumOff val="25000"/>
                  </a:schemeClr>
                </a:solidFill>
              </a:rPr>
              <a:t>nonhuman primate video</a:t>
            </a:r>
          </a:p>
          <a:p>
            <a:pPr marL="285750" lvl="4" indent="-285750" algn="ctr">
              <a:buFont typeface="Arial" panose="020B0604020202020204" pitchFamily="34" charset="0"/>
              <a:buChar char="•"/>
            </a:pPr>
            <a:endParaRPr lang="en-US">
              <a:solidFill>
                <a:schemeClr val="tx1">
                  <a:lumMod val="75000"/>
                  <a:lumOff val="25000"/>
                </a:schemeClr>
              </a:solidFill>
            </a:endParaRPr>
          </a:p>
          <a:p>
            <a:pPr marL="285750" lvl="4" indent="-285750" algn="ctr">
              <a:buFont typeface="Arial" panose="020B0604020202020204" pitchFamily="34" charset="0"/>
              <a:buChar char="•"/>
            </a:pPr>
            <a:endParaRPr lang="en-US">
              <a:solidFill>
                <a:schemeClr val="tx1">
                  <a:lumMod val="75000"/>
                  <a:lumOff val="25000"/>
                </a:schemeClr>
              </a:solidFill>
            </a:endParaRPr>
          </a:p>
        </p:txBody>
      </p:sp>
      <p:sp>
        <p:nvSpPr>
          <p:cNvPr id="16" name="Rectangle 15"/>
          <p:cNvSpPr/>
          <p:nvPr/>
        </p:nvSpPr>
        <p:spPr>
          <a:xfrm>
            <a:off x="-353623" y="4108660"/>
            <a:ext cx="5304493" cy="307777"/>
          </a:xfrm>
          <a:prstGeom prst="rect">
            <a:avLst/>
          </a:prstGeom>
        </p:spPr>
        <p:txBody>
          <a:bodyPr wrap="square">
            <a:spAutoFit/>
          </a:bodyPr>
          <a:lstStyle/>
          <a:p>
            <a:pPr algn="ctr"/>
            <a:r>
              <a:rPr lang="en-US">
                <a:hlinkClick r:id="rId15"/>
              </a:rPr>
              <a:t>Federation of European Neuroscience Societies</a:t>
            </a:r>
            <a:endParaRPr lang="en-US"/>
          </a:p>
        </p:txBody>
      </p:sp>
      <p:pic>
        <p:nvPicPr>
          <p:cNvPr id="17" name="Picture 1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9101" y="4560786"/>
            <a:ext cx="2452991" cy="577419"/>
          </a:xfrm>
          <a:prstGeom prst="rect">
            <a:avLst/>
          </a:prstGeom>
        </p:spPr>
      </p:pic>
      <p:cxnSp>
        <p:nvCxnSpPr>
          <p:cNvPr id="18" name="Straight Connector 17">
            <a:extLst>
              <a:ext uri="{FF2B5EF4-FFF2-40B4-BE49-F238E27FC236}">
                <a16:creationId xmlns:a16="http://schemas.microsoft.com/office/drawing/2014/main" id="{13423300-CDCA-B442-8843-D1987EE7B1E1}"/>
              </a:ext>
            </a:extLst>
          </p:cNvPr>
          <p:cNvCxnSpPr>
            <a:cxnSpLocks/>
          </p:cNvCxnSpPr>
          <p:nvPr/>
        </p:nvCxnSpPr>
        <p:spPr>
          <a:xfrm flipH="1">
            <a:off x="4566081" y="1482811"/>
            <a:ext cx="3801" cy="382343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Shape 20">
            <a:extLst>
              <a:ext uri="{FF2B5EF4-FFF2-40B4-BE49-F238E27FC236}">
                <a16:creationId xmlns:a16="http://schemas.microsoft.com/office/drawing/2014/main" id="{5C1B56CC-D7AB-C247-9AD2-85867E5648D3}"/>
              </a:ext>
            </a:extLst>
          </p:cNvPr>
          <p:cNvSpPr/>
          <p:nvPr/>
        </p:nvSpPr>
        <p:spPr>
          <a:xfrm>
            <a:off x="0" y="-15562"/>
            <a:ext cx="9144000" cy="1006150"/>
          </a:xfrm>
          <a:prstGeom prst="rect">
            <a:avLst/>
          </a:prstGeom>
          <a:solidFill>
            <a:srgbClr val="104B7D"/>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21" name="Shape 16">
            <a:extLst>
              <a:ext uri="{FF2B5EF4-FFF2-40B4-BE49-F238E27FC236}">
                <a16:creationId xmlns:a16="http://schemas.microsoft.com/office/drawing/2014/main" id="{E79F4636-4850-E449-AD09-CB3E06BA6E79}"/>
              </a:ext>
            </a:extLst>
          </p:cNvPr>
          <p:cNvSpPr txBox="1">
            <a:spLocks/>
          </p:cNvSpPr>
          <p:nvPr/>
        </p:nvSpPr>
        <p:spPr>
          <a:xfrm>
            <a:off x="506627" y="207789"/>
            <a:ext cx="8118909" cy="688975"/>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782327"/>
              </a:buClr>
              <a:buSzPts val="3600"/>
              <a:buFont typeface="Arial"/>
              <a:buNone/>
              <a:defRPr sz="3600" b="1" i="0" u="none" strike="noStrike" cap="none">
                <a:solidFill>
                  <a:srgbClr val="782327"/>
                </a:solidFill>
                <a:latin typeface="Arial"/>
                <a:ea typeface="Arial"/>
                <a:cs typeface="Arial"/>
                <a:sym typeface="Arial"/>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pPr algn="ctr"/>
            <a:r>
              <a:rPr lang="en-US" sz="2700" b="0">
                <a:solidFill>
                  <a:schemeClr val="bg1"/>
                </a:solidFill>
              </a:rPr>
              <a:t>Animal Research </a:t>
            </a:r>
            <a:r>
              <a:rPr lang="en-US" sz="2700">
                <a:solidFill>
                  <a:schemeClr val="bg1"/>
                </a:solidFill>
              </a:rPr>
              <a:t>Resources</a:t>
            </a:r>
          </a:p>
        </p:txBody>
      </p:sp>
      <p:cxnSp>
        <p:nvCxnSpPr>
          <p:cNvPr id="31" name="Straight Connector 30">
            <a:extLst>
              <a:ext uri="{FF2B5EF4-FFF2-40B4-BE49-F238E27FC236}">
                <a16:creationId xmlns:a16="http://schemas.microsoft.com/office/drawing/2014/main" id="{A5B707AA-3541-3B45-999A-F6D7FA5869A6}"/>
              </a:ext>
            </a:extLst>
          </p:cNvPr>
          <p:cNvCxnSpPr>
            <a:cxnSpLocks/>
          </p:cNvCxnSpPr>
          <p:nvPr/>
        </p:nvCxnSpPr>
        <p:spPr>
          <a:xfrm>
            <a:off x="4757871" y="4039482"/>
            <a:ext cx="386766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B2A09827-9E59-4001-BF73-2EEDCCA5830B}"/>
              </a:ext>
            </a:extLst>
          </p:cNvPr>
          <p:cNvSpPr/>
          <p:nvPr/>
        </p:nvSpPr>
        <p:spPr>
          <a:xfrm>
            <a:off x="2597052" y="5310223"/>
            <a:ext cx="3938058" cy="523220"/>
          </a:xfrm>
          <a:prstGeom prst="rect">
            <a:avLst/>
          </a:prstGeom>
        </p:spPr>
        <p:txBody>
          <a:bodyPr wrap="square">
            <a:spAutoFit/>
          </a:bodyPr>
          <a:lstStyle/>
          <a:p>
            <a:pPr algn="ctr"/>
            <a:r>
              <a:rPr lang="en-US" u="sng">
                <a:hlinkClick r:id="rId17"/>
              </a:rPr>
              <a:t>Association for Assessment and Accreditation of Laboratory Animal Care International</a:t>
            </a:r>
            <a:endParaRPr lang="en-US" u="sng"/>
          </a:p>
        </p:txBody>
      </p:sp>
      <p:cxnSp>
        <p:nvCxnSpPr>
          <p:cNvPr id="19" name="Straight Connector 18">
            <a:extLst>
              <a:ext uri="{FF2B5EF4-FFF2-40B4-BE49-F238E27FC236}">
                <a16:creationId xmlns:a16="http://schemas.microsoft.com/office/drawing/2014/main" id="{ADEC5E8B-DF24-43D6-A6BE-A559FA2FF63E}"/>
              </a:ext>
            </a:extLst>
          </p:cNvPr>
          <p:cNvCxnSpPr>
            <a:cxnSpLocks/>
          </p:cNvCxnSpPr>
          <p:nvPr/>
        </p:nvCxnSpPr>
        <p:spPr>
          <a:xfrm>
            <a:off x="344395" y="4039482"/>
            <a:ext cx="386766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F30DC8F-F0B3-48A0-A996-A7800018DC4E}"/>
              </a:ext>
            </a:extLst>
          </p:cNvPr>
          <p:cNvPicPr>
            <a:picLocks noChangeAspect="1"/>
          </p:cNvPicPr>
          <p:nvPr/>
        </p:nvPicPr>
        <p:blipFill>
          <a:blip r:embed="rId18"/>
          <a:stretch>
            <a:fillRect/>
          </a:stretch>
        </p:blipFill>
        <p:spPr>
          <a:xfrm>
            <a:off x="3579685" y="5810306"/>
            <a:ext cx="2094419" cy="687399"/>
          </a:xfrm>
          <a:prstGeom prst="rect">
            <a:avLst/>
          </a:prstGeom>
        </p:spPr>
      </p:pic>
      <p:cxnSp>
        <p:nvCxnSpPr>
          <p:cNvPr id="23" name="Straight Connector 22">
            <a:extLst>
              <a:ext uri="{FF2B5EF4-FFF2-40B4-BE49-F238E27FC236}">
                <a16:creationId xmlns:a16="http://schemas.microsoft.com/office/drawing/2014/main" id="{9C426853-35A4-4888-9D4E-163EFDB4EF6C}"/>
              </a:ext>
            </a:extLst>
          </p:cNvPr>
          <p:cNvCxnSpPr>
            <a:cxnSpLocks/>
          </p:cNvCxnSpPr>
          <p:nvPr/>
        </p:nvCxnSpPr>
        <p:spPr>
          <a:xfrm flipH="1">
            <a:off x="344396" y="5306247"/>
            <a:ext cx="828114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3356678A-70DA-491C-A126-9DD998F52D1A}"/>
              </a:ext>
            </a:extLst>
          </p:cNvPr>
          <p:cNvSpPr/>
          <p:nvPr/>
        </p:nvSpPr>
        <p:spPr>
          <a:xfrm>
            <a:off x="4212060" y="4105987"/>
            <a:ext cx="5304493" cy="307777"/>
          </a:xfrm>
          <a:prstGeom prst="rect">
            <a:avLst/>
          </a:prstGeom>
        </p:spPr>
        <p:txBody>
          <a:bodyPr wrap="square">
            <a:spAutoFit/>
          </a:bodyPr>
          <a:lstStyle/>
          <a:p>
            <a:pPr algn="ctr"/>
            <a:r>
              <a:rPr lang="en-US" u="sng">
                <a:hlinkClick r:id="rId19"/>
              </a:rPr>
              <a:t>Speaking of Research</a:t>
            </a:r>
            <a:endParaRPr lang="en-US" u="sng"/>
          </a:p>
        </p:txBody>
      </p:sp>
      <p:pic>
        <p:nvPicPr>
          <p:cNvPr id="28" name="Picture 27">
            <a:extLst>
              <a:ext uri="{FF2B5EF4-FFF2-40B4-BE49-F238E27FC236}">
                <a16:creationId xmlns:a16="http://schemas.microsoft.com/office/drawing/2014/main" id="{0FC9F6CA-C3AE-4D89-A33E-A77233575B5F}"/>
              </a:ext>
            </a:extLst>
          </p:cNvPr>
          <p:cNvPicPr>
            <a:picLocks noChangeAspect="1"/>
          </p:cNvPicPr>
          <p:nvPr/>
        </p:nvPicPr>
        <p:blipFill>
          <a:blip r:embed="rId20"/>
          <a:stretch>
            <a:fillRect/>
          </a:stretch>
        </p:blipFill>
        <p:spPr>
          <a:xfrm>
            <a:off x="5596653" y="4524702"/>
            <a:ext cx="2475211" cy="673467"/>
          </a:xfrm>
          <a:prstGeom prst="rect">
            <a:avLst/>
          </a:prstGeom>
        </p:spPr>
      </p:pic>
    </p:spTree>
    <p:extLst>
      <p:ext uri="{BB962C8B-B14F-4D97-AF65-F5344CB8AC3E}">
        <p14:creationId xmlns:p14="http://schemas.microsoft.com/office/powerpoint/2010/main" val="39693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6" name="Shape 20">
            <a:extLst>
              <a:ext uri="{FF2B5EF4-FFF2-40B4-BE49-F238E27FC236}">
                <a16:creationId xmlns:a16="http://schemas.microsoft.com/office/drawing/2014/main" id="{0A00EEB1-1A28-344E-9ECF-2C27B43F1016}"/>
              </a:ext>
            </a:extLst>
          </p:cNvPr>
          <p:cNvSpPr/>
          <p:nvPr/>
        </p:nvSpPr>
        <p:spPr>
          <a:xfrm>
            <a:off x="0" y="-15562"/>
            <a:ext cx="9144000" cy="1006150"/>
          </a:xfrm>
          <a:prstGeom prst="rect">
            <a:avLst/>
          </a:prstGeom>
          <a:solidFill>
            <a:srgbClr val="104B7D"/>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127" name="Shape 127"/>
          <p:cNvSpPr txBox="1">
            <a:spLocks noGrp="1"/>
          </p:cNvSpPr>
          <p:nvPr>
            <p:ph type="title" idx="4294967295"/>
          </p:nvPr>
        </p:nvSpPr>
        <p:spPr>
          <a:xfrm>
            <a:off x="270164" y="304727"/>
            <a:ext cx="8873836" cy="457200"/>
          </a:xfrm>
          <a:prstGeom prst="rect">
            <a:avLst/>
          </a:prstGeom>
          <a:noFill/>
          <a:ln>
            <a:noFill/>
          </a:ln>
        </p:spPr>
        <p:txBody>
          <a:bodyPr wrap="square" lIns="0" tIns="0" rIns="0" bIns="0" anchor="t" anchorCtr="0">
            <a:noAutofit/>
          </a:bodyPr>
          <a:lstStyle/>
          <a:p>
            <a:pPr marL="0" marR="0" lvl="0" indent="-171450" rtl="0">
              <a:spcBef>
                <a:spcPts val="0"/>
              </a:spcBef>
              <a:buClr>
                <a:srgbClr val="782327"/>
              </a:buClr>
              <a:buSzPts val="2700"/>
              <a:buFont typeface="Arial"/>
              <a:buNone/>
            </a:pPr>
            <a:r>
              <a:rPr lang="en-US" sz="2700" i="0" strike="noStrike" cap="none">
                <a:solidFill>
                  <a:schemeClr val="bg1"/>
                </a:solidFill>
                <a:latin typeface="Arial"/>
                <a:ea typeface="Arial"/>
                <a:cs typeface="Arial"/>
                <a:sym typeface="Arial"/>
              </a:rPr>
              <a:t>Why Researchers Select A Specific Animal Model</a:t>
            </a:r>
            <a:endParaRPr lang="en-US" sz="2700" b="1" i="0" strike="noStrike" cap="none">
              <a:solidFill>
                <a:schemeClr val="bg1"/>
              </a:solidFill>
              <a:latin typeface="Arial"/>
              <a:ea typeface="Arial"/>
              <a:cs typeface="Arial"/>
              <a:sym typeface="Arial"/>
            </a:endParaRPr>
          </a:p>
        </p:txBody>
      </p:sp>
      <p:sp>
        <p:nvSpPr>
          <p:cNvPr id="6" name="Rectangle 5">
            <a:extLst>
              <a:ext uri="{FF2B5EF4-FFF2-40B4-BE49-F238E27FC236}">
                <a16:creationId xmlns:a16="http://schemas.microsoft.com/office/drawing/2014/main" id="{2FD17D7B-B2EC-C84E-BD1C-56DC26373F1E}"/>
              </a:ext>
            </a:extLst>
          </p:cNvPr>
          <p:cNvSpPr/>
          <p:nvPr/>
        </p:nvSpPr>
        <p:spPr>
          <a:xfrm>
            <a:off x="-106326" y="1191468"/>
            <a:ext cx="9250326" cy="1877437"/>
          </a:xfrm>
          <a:prstGeom prst="rect">
            <a:avLst/>
          </a:prstGeom>
        </p:spPr>
        <p:txBody>
          <a:bodyPr wrap="square" lIns="91440" tIns="45720" rIns="91440" bIns="45720" anchor="t">
            <a:spAutoFit/>
          </a:bodyPr>
          <a:lstStyle/>
          <a:p>
            <a:pPr marL="457200" indent="-457200" algn="ctr">
              <a:buFont typeface="Arial" panose="020B0604020202020204" pitchFamily="34" charset="0"/>
              <a:buChar char="•"/>
            </a:pPr>
            <a:r>
              <a:rPr lang="en-US" sz="2400">
                <a:solidFill>
                  <a:srgbClr val="782327"/>
                </a:solidFill>
              </a:rPr>
              <a:t>Biological similarity between animal model and human</a:t>
            </a:r>
          </a:p>
          <a:p>
            <a:pPr marL="457200" indent="-457200" algn="ctr">
              <a:buFont typeface="Arial" panose="020B0604020202020204" pitchFamily="34" charset="0"/>
              <a:buChar char="•"/>
            </a:pPr>
            <a:r>
              <a:rPr lang="en-US" sz="2400">
                <a:solidFill>
                  <a:srgbClr val="782327"/>
                </a:solidFill>
              </a:rPr>
              <a:t>Genetic traceability </a:t>
            </a:r>
          </a:p>
          <a:p>
            <a:pPr marL="457200" indent="-457200" algn="ctr">
              <a:buFont typeface="Arial" panose="020B0604020202020204" pitchFamily="34" charset="0"/>
              <a:buChar char="•"/>
            </a:pPr>
            <a:r>
              <a:rPr lang="en-US" sz="2400">
                <a:solidFill>
                  <a:srgbClr val="782327"/>
                </a:solidFill>
              </a:rPr>
              <a:t>Behavioral similarity </a:t>
            </a:r>
          </a:p>
          <a:p>
            <a:pPr marL="457200" indent="-457200" algn="ctr">
              <a:buFont typeface="Arial" panose="020B0604020202020204" pitchFamily="34" charset="0"/>
              <a:buChar char="•"/>
            </a:pPr>
            <a:endParaRPr lang="en-US" sz="2800">
              <a:solidFill>
                <a:srgbClr val="782327"/>
              </a:solidFill>
            </a:endParaRPr>
          </a:p>
          <a:p>
            <a:pPr algn="ctr"/>
            <a:endParaRPr lang="en-US" sz="1600"/>
          </a:p>
        </p:txBody>
      </p:sp>
      <p:sp>
        <p:nvSpPr>
          <p:cNvPr id="8" name="Rectangle 7">
            <a:extLst>
              <a:ext uri="{FF2B5EF4-FFF2-40B4-BE49-F238E27FC236}">
                <a16:creationId xmlns:a16="http://schemas.microsoft.com/office/drawing/2014/main" id="{2FD17D7B-B2EC-C84E-BD1C-56DC26373F1E}"/>
              </a:ext>
            </a:extLst>
          </p:cNvPr>
          <p:cNvSpPr/>
          <p:nvPr/>
        </p:nvSpPr>
        <p:spPr>
          <a:xfrm>
            <a:off x="840680" y="5611531"/>
            <a:ext cx="7732804" cy="861774"/>
          </a:xfrm>
          <a:prstGeom prst="rect">
            <a:avLst/>
          </a:prstGeom>
        </p:spPr>
        <p:txBody>
          <a:bodyPr wrap="square" lIns="91440" tIns="45720" rIns="91440" bIns="45720" anchor="t">
            <a:spAutoFit/>
          </a:bodyPr>
          <a:lstStyle/>
          <a:p>
            <a:pPr algn="ctr"/>
            <a:r>
              <a:rPr lang="en-US" sz="2000">
                <a:solidFill>
                  <a:srgbClr val="782327"/>
                </a:solidFill>
              </a:rPr>
              <a:t>For example, animals models used to study COVID-19</a:t>
            </a:r>
          </a:p>
          <a:p>
            <a:endParaRPr lang="en-US" sz="1000">
              <a:solidFill>
                <a:schemeClr val="accent2">
                  <a:lumMod val="76000"/>
                </a:schemeClr>
              </a:solidFill>
            </a:endParaRPr>
          </a:p>
          <a:p>
            <a:r>
              <a:rPr lang="en-US" sz="1000" err="1">
                <a:solidFill>
                  <a:schemeClr val="accent2">
                    <a:lumMod val="76000"/>
                  </a:schemeClr>
                </a:solidFill>
              </a:rPr>
              <a:t>Source:Brady</a:t>
            </a:r>
            <a:r>
              <a:rPr lang="en-US" sz="1000">
                <a:solidFill>
                  <a:schemeClr val="accent2">
                    <a:lumMod val="76000"/>
                  </a:schemeClr>
                </a:solidFill>
              </a:rPr>
              <a:t> C, Tipton T, </a:t>
            </a:r>
            <a:r>
              <a:rPr lang="en-US" sz="1000" err="1">
                <a:solidFill>
                  <a:schemeClr val="accent2">
                    <a:lumMod val="76000"/>
                  </a:schemeClr>
                </a:solidFill>
              </a:rPr>
              <a:t>Longet</a:t>
            </a:r>
            <a:r>
              <a:rPr lang="en-US" sz="1000">
                <a:solidFill>
                  <a:schemeClr val="accent2">
                    <a:lumMod val="76000"/>
                  </a:schemeClr>
                </a:solidFill>
              </a:rPr>
              <a:t> S and Carroll MW (2023) Pre-clinical models to define correlates of protection for SARS-CoV-2. Front. Immunol. 14:1166664. </a:t>
            </a:r>
            <a:r>
              <a:rPr lang="en-US" sz="1000" err="1">
                <a:solidFill>
                  <a:schemeClr val="accent2">
                    <a:lumMod val="76000"/>
                  </a:schemeClr>
                </a:solidFill>
              </a:rPr>
              <a:t>doi</a:t>
            </a:r>
            <a:r>
              <a:rPr lang="en-US" sz="1000">
                <a:solidFill>
                  <a:schemeClr val="accent2">
                    <a:lumMod val="76000"/>
                  </a:schemeClr>
                </a:solidFill>
              </a:rPr>
              <a:t>: 10.3389/fimmu.2023.1166664</a:t>
            </a:r>
            <a:endParaRPr lang="en-US">
              <a:solidFill>
                <a:schemeClr val="accent2">
                  <a:lumMod val="76000"/>
                </a:schemeClr>
              </a:solidFill>
            </a:endParaRPr>
          </a:p>
        </p:txBody>
      </p:sp>
      <p:pic>
        <p:nvPicPr>
          <p:cNvPr id="2" name="Picture 1">
            <a:extLst>
              <a:ext uri="{FF2B5EF4-FFF2-40B4-BE49-F238E27FC236}">
                <a16:creationId xmlns:a16="http://schemas.microsoft.com/office/drawing/2014/main" id="{D8833E05-E06C-A3B4-64C3-23C31EC06CA4}"/>
              </a:ext>
            </a:extLst>
          </p:cNvPr>
          <p:cNvPicPr>
            <a:picLocks noChangeAspect="1"/>
          </p:cNvPicPr>
          <p:nvPr/>
        </p:nvPicPr>
        <p:blipFill>
          <a:blip r:embed="rId3"/>
          <a:stretch>
            <a:fillRect/>
          </a:stretch>
        </p:blipFill>
        <p:spPr>
          <a:xfrm>
            <a:off x="1903322" y="2332819"/>
            <a:ext cx="4924467" cy="3290045"/>
          </a:xfrm>
          <a:prstGeom prst="rect">
            <a:avLst/>
          </a:prstGeom>
        </p:spPr>
      </p:pic>
    </p:spTree>
    <p:extLst>
      <p:ext uri="{BB962C8B-B14F-4D97-AF65-F5344CB8AC3E}">
        <p14:creationId xmlns:p14="http://schemas.microsoft.com/office/powerpoint/2010/main" val="1339786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1EB255E-F593-A24A-A465-7AD2021FAFF5}"/>
              </a:ext>
            </a:extLst>
          </p:cNvPr>
          <p:cNvPicPr>
            <a:picLocks noChangeAspect="1"/>
          </p:cNvPicPr>
          <p:nvPr/>
        </p:nvPicPr>
        <p:blipFill>
          <a:blip r:embed="rId3"/>
          <a:stretch>
            <a:fillRect/>
          </a:stretch>
        </p:blipFill>
        <p:spPr>
          <a:xfrm>
            <a:off x="577008" y="1575769"/>
            <a:ext cx="3458839" cy="4467178"/>
          </a:xfrm>
          <a:prstGeom prst="rect">
            <a:avLst/>
          </a:prstGeom>
        </p:spPr>
      </p:pic>
      <p:sp>
        <p:nvSpPr>
          <p:cNvPr id="11" name="Rectangle 10">
            <a:extLst>
              <a:ext uri="{FF2B5EF4-FFF2-40B4-BE49-F238E27FC236}">
                <a16:creationId xmlns:a16="http://schemas.microsoft.com/office/drawing/2014/main" id="{3459D451-1877-D141-BCC2-F51FA92ACEEC}"/>
              </a:ext>
            </a:extLst>
          </p:cNvPr>
          <p:cNvSpPr/>
          <p:nvPr/>
        </p:nvSpPr>
        <p:spPr>
          <a:xfrm>
            <a:off x="5181073" y="5519727"/>
            <a:ext cx="3670270" cy="523220"/>
          </a:xfrm>
          <a:prstGeom prst="rect">
            <a:avLst/>
          </a:prstGeom>
        </p:spPr>
        <p:txBody>
          <a:bodyPr wrap="square">
            <a:spAutoFit/>
          </a:bodyPr>
          <a:lstStyle/>
          <a:p>
            <a:pPr lvl="0"/>
            <a:r>
              <a:rPr lang="en-US">
                <a:solidFill>
                  <a:schemeClr val="bg2"/>
                </a:solidFill>
              </a:rPr>
              <a:t>Charles Darwin</a:t>
            </a:r>
          </a:p>
          <a:p>
            <a:pPr lvl="0"/>
            <a:r>
              <a:rPr lang="en-US">
                <a:solidFill>
                  <a:schemeClr val="bg2"/>
                </a:solidFill>
              </a:rPr>
              <a:t>The London Times, 1881</a:t>
            </a:r>
          </a:p>
        </p:txBody>
      </p:sp>
      <p:sp>
        <p:nvSpPr>
          <p:cNvPr id="12" name="Shape 93">
            <a:extLst>
              <a:ext uri="{FF2B5EF4-FFF2-40B4-BE49-F238E27FC236}">
                <a16:creationId xmlns:a16="http://schemas.microsoft.com/office/drawing/2014/main" id="{9ECD5054-A8A8-BD46-B850-736A112888D9}"/>
              </a:ext>
            </a:extLst>
          </p:cNvPr>
          <p:cNvSpPr/>
          <p:nvPr/>
        </p:nvSpPr>
        <p:spPr>
          <a:xfrm>
            <a:off x="5181073" y="2180110"/>
            <a:ext cx="3670270" cy="3057577"/>
          </a:xfrm>
          <a:prstGeom prst="rect">
            <a:avLst/>
          </a:prstGeom>
          <a:noFill/>
          <a:ln>
            <a:noFill/>
          </a:ln>
        </p:spPr>
        <p:txBody>
          <a:bodyPr wrap="square" lIns="91425" tIns="45700" rIns="91425" bIns="45700" anchor="t" anchorCtr="0">
            <a:noAutofit/>
          </a:bodyPr>
          <a:lstStyle/>
          <a:p>
            <a:pPr marL="0" marR="0" lvl="0" indent="0" rtl="0">
              <a:spcBef>
                <a:spcPts val="0"/>
              </a:spcBef>
              <a:spcAft>
                <a:spcPts val="600"/>
              </a:spcAft>
              <a:buNone/>
            </a:pPr>
            <a:r>
              <a:rPr lang="en-US" sz="2200" b="0" i="0" u="none" strike="noStrike" cap="none">
                <a:solidFill>
                  <a:schemeClr val="tx1">
                    <a:lumMod val="75000"/>
                    <a:lumOff val="25000"/>
                  </a:schemeClr>
                </a:solidFill>
                <a:latin typeface="Arial"/>
                <a:ea typeface="Arial"/>
                <a:cs typeface="Arial"/>
                <a:sym typeface="Arial"/>
              </a:rPr>
              <a:t>"I know that physiology cannot possibly progress except by means of experimenting on live animals, and I feel the deepest conviction that he who retards the progress of physiology commits a crime against mankind</a:t>
            </a:r>
            <a:r>
              <a:rPr lang="en-US" sz="2200" b="0" i="0" u="none" strike="noStrike" cap="none">
                <a:solidFill>
                  <a:schemeClr val="tx1">
                    <a:lumMod val="75000"/>
                    <a:lumOff val="25000"/>
                  </a:schemeClr>
                </a:solidFill>
                <a:sym typeface="Arial"/>
              </a:rPr>
              <a:t>.”</a:t>
            </a:r>
            <a:endParaRPr lang="en-US" sz="2200">
              <a:solidFill>
                <a:schemeClr val="tx1">
                  <a:lumMod val="75000"/>
                  <a:lumOff val="25000"/>
                </a:schemeClr>
              </a:solidFill>
            </a:endParaRPr>
          </a:p>
          <a:p>
            <a:pPr lvl="0">
              <a:spcAft>
                <a:spcPts val="600"/>
              </a:spcAft>
            </a:pPr>
            <a:endParaRPr lang="en-US" sz="2200">
              <a:solidFill>
                <a:schemeClr val="tx1">
                  <a:lumMod val="75000"/>
                  <a:lumOff val="25000"/>
                </a:schemeClr>
              </a:solidFill>
            </a:endParaRPr>
          </a:p>
          <a:p>
            <a:pPr marL="0" marR="0" lvl="0" indent="0" rtl="0">
              <a:spcBef>
                <a:spcPts val="0"/>
              </a:spcBef>
              <a:spcAft>
                <a:spcPts val="600"/>
              </a:spcAft>
              <a:buNone/>
            </a:pPr>
            <a:endParaRPr lang="en-US" sz="2200" b="0" i="0" u="none" strike="noStrike" cap="none">
              <a:solidFill>
                <a:schemeClr val="tx1">
                  <a:lumMod val="75000"/>
                  <a:lumOff val="25000"/>
                </a:schemeClr>
              </a:solidFill>
              <a:latin typeface="Arial"/>
              <a:ea typeface="Arial"/>
              <a:cs typeface="Arial"/>
              <a:sym typeface="Arial"/>
            </a:endParaRPr>
          </a:p>
        </p:txBody>
      </p:sp>
      <p:pic>
        <p:nvPicPr>
          <p:cNvPr id="2" name="Shape 19">
            <a:extLst>
              <a:ext uri="{FF2B5EF4-FFF2-40B4-BE49-F238E27FC236}">
                <a16:creationId xmlns:a16="http://schemas.microsoft.com/office/drawing/2014/main" id="{CFB00CCF-2069-BA47-94FF-408B2DCDD49B}"/>
              </a:ext>
            </a:extLst>
          </p:cNvPr>
          <p:cNvPicPr preferRelativeResize="0"/>
          <p:nvPr/>
        </p:nvPicPr>
        <p:blipFill rotWithShape="1">
          <a:blip r:embed="rId4">
            <a:alphaModFix/>
          </a:blip>
          <a:srcRect/>
          <a:stretch/>
        </p:blipFill>
        <p:spPr>
          <a:xfrm>
            <a:off x="1445740" y="5689470"/>
            <a:ext cx="1894536" cy="627742"/>
          </a:xfrm>
          <a:prstGeom prst="rect">
            <a:avLst/>
          </a:prstGeom>
          <a:noFill/>
          <a:ln>
            <a:noFill/>
          </a:ln>
        </p:spPr>
      </p:pic>
      <p:cxnSp>
        <p:nvCxnSpPr>
          <p:cNvPr id="19" name="Straight Connector 18">
            <a:extLst>
              <a:ext uri="{FF2B5EF4-FFF2-40B4-BE49-F238E27FC236}">
                <a16:creationId xmlns:a16="http://schemas.microsoft.com/office/drawing/2014/main" id="{93F8E511-6C59-434A-8E3F-34C70755BE8B}"/>
              </a:ext>
            </a:extLst>
          </p:cNvPr>
          <p:cNvCxnSpPr>
            <a:cxnSpLocks/>
          </p:cNvCxnSpPr>
          <p:nvPr/>
        </p:nvCxnSpPr>
        <p:spPr>
          <a:xfrm>
            <a:off x="4569882" y="2001745"/>
            <a:ext cx="0" cy="431546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7" name="Shape 20">
            <a:extLst>
              <a:ext uri="{FF2B5EF4-FFF2-40B4-BE49-F238E27FC236}">
                <a16:creationId xmlns:a16="http://schemas.microsoft.com/office/drawing/2014/main" id="{40648764-1FBA-EF4B-BBB0-7C6871B6DCC2}"/>
              </a:ext>
            </a:extLst>
          </p:cNvPr>
          <p:cNvSpPr/>
          <p:nvPr/>
        </p:nvSpPr>
        <p:spPr>
          <a:xfrm>
            <a:off x="0" y="-17380"/>
            <a:ext cx="9144000" cy="1650036"/>
          </a:xfrm>
          <a:prstGeom prst="rect">
            <a:avLst/>
          </a:prstGeom>
          <a:solidFill>
            <a:srgbClr val="104B7D"/>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10" name="Shape 99">
            <a:extLst>
              <a:ext uri="{FF2B5EF4-FFF2-40B4-BE49-F238E27FC236}">
                <a16:creationId xmlns:a16="http://schemas.microsoft.com/office/drawing/2014/main" id="{1EA47AD4-3B73-1244-8D7C-899CFDB6F01D}"/>
              </a:ext>
            </a:extLst>
          </p:cNvPr>
          <p:cNvSpPr txBox="1">
            <a:spLocks/>
          </p:cNvSpPr>
          <p:nvPr/>
        </p:nvSpPr>
        <p:spPr>
          <a:xfrm>
            <a:off x="742146" y="403612"/>
            <a:ext cx="7512167" cy="1548755"/>
          </a:xfrm>
          <a:prstGeom prst="rect">
            <a:avLst/>
          </a:prstGeom>
          <a:noFill/>
          <a:ln>
            <a:noFill/>
          </a:ln>
        </p:spPr>
        <p:txBody>
          <a:bodyPr wrap="square" lIns="0" tIns="0" rIns="0" bIns="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pPr indent="-171450">
              <a:buClr>
                <a:srgbClr val="782327"/>
              </a:buClr>
              <a:buSzPts val="2700"/>
            </a:pPr>
            <a:r>
              <a:rPr lang="en-US" sz="2700">
                <a:solidFill>
                  <a:schemeClr val="bg1"/>
                </a:solidFill>
              </a:rPr>
              <a:t>Animal research contributed to </a:t>
            </a:r>
            <a:br>
              <a:rPr lang="en-US" sz="2700">
                <a:solidFill>
                  <a:schemeClr val="bg1"/>
                </a:solidFill>
              </a:rPr>
            </a:br>
            <a:r>
              <a:rPr lang="en-US" sz="2700" b="1">
                <a:solidFill>
                  <a:schemeClr val="bg1"/>
                </a:solidFill>
              </a:rPr>
              <a:t>70% of Nobel prizes </a:t>
            </a:r>
            <a:r>
              <a:rPr lang="en-US" sz="2700">
                <a:solidFill>
                  <a:schemeClr val="bg1"/>
                </a:solidFill>
              </a:rPr>
              <a:t>in physiology or medicine</a:t>
            </a:r>
          </a:p>
        </p:txBody>
      </p:sp>
    </p:spTree>
    <p:extLst>
      <p:ext uri="{BB962C8B-B14F-4D97-AF65-F5344CB8AC3E}">
        <p14:creationId xmlns:p14="http://schemas.microsoft.com/office/powerpoint/2010/main" val="4257955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20">
            <a:extLst>
              <a:ext uri="{FF2B5EF4-FFF2-40B4-BE49-F238E27FC236}">
                <a16:creationId xmlns:a16="http://schemas.microsoft.com/office/drawing/2014/main" id="{DDD9B80A-5141-5948-930B-77674EA3E96F}"/>
              </a:ext>
            </a:extLst>
          </p:cNvPr>
          <p:cNvSpPr/>
          <p:nvPr/>
        </p:nvSpPr>
        <p:spPr>
          <a:xfrm>
            <a:off x="0" y="-24693"/>
            <a:ext cx="9144000" cy="3546395"/>
          </a:xfrm>
          <a:prstGeom prst="rect">
            <a:avLst/>
          </a:prstGeom>
          <a:solidFill>
            <a:srgbClr val="104B7D"/>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8" name="Rectangle 7">
            <a:extLst>
              <a:ext uri="{FF2B5EF4-FFF2-40B4-BE49-F238E27FC236}">
                <a16:creationId xmlns:a16="http://schemas.microsoft.com/office/drawing/2014/main" id="{E5C08716-E8DE-3245-8D01-5C8097E4978D}"/>
              </a:ext>
            </a:extLst>
          </p:cNvPr>
          <p:cNvSpPr/>
          <p:nvPr/>
        </p:nvSpPr>
        <p:spPr>
          <a:xfrm>
            <a:off x="6767617" y="4392477"/>
            <a:ext cx="934871" cy="215444"/>
          </a:xfrm>
          <a:prstGeom prst="rect">
            <a:avLst/>
          </a:prstGeom>
        </p:spPr>
        <p:txBody>
          <a:bodyPr wrap="none">
            <a:spAutoFit/>
          </a:bodyPr>
          <a:lstStyle/>
          <a:p>
            <a:pPr lvl="0" indent="-114300">
              <a:buClr>
                <a:schemeClr val="dk1"/>
              </a:buClr>
              <a:buSzPts val="1800"/>
            </a:pPr>
            <a:r>
              <a:rPr lang="en-US" sz="800">
                <a:solidFill>
                  <a:schemeClr val="bg2"/>
                </a:solidFill>
              </a:rPr>
              <a:t>(Image: SVPAZ)</a:t>
            </a:r>
          </a:p>
        </p:txBody>
      </p:sp>
      <p:sp>
        <p:nvSpPr>
          <p:cNvPr id="21" name="Rectangle 20">
            <a:extLst>
              <a:ext uri="{FF2B5EF4-FFF2-40B4-BE49-F238E27FC236}">
                <a16:creationId xmlns:a16="http://schemas.microsoft.com/office/drawing/2014/main" id="{79BC999A-3BEE-894A-8CCC-0C83BE4D0549}"/>
              </a:ext>
            </a:extLst>
          </p:cNvPr>
          <p:cNvSpPr/>
          <p:nvPr/>
        </p:nvSpPr>
        <p:spPr>
          <a:xfrm>
            <a:off x="964563" y="4117703"/>
            <a:ext cx="2121093" cy="369332"/>
          </a:xfrm>
          <a:prstGeom prst="rect">
            <a:avLst/>
          </a:prstGeom>
        </p:spPr>
        <p:txBody>
          <a:bodyPr wrap="none">
            <a:spAutoFit/>
          </a:bodyPr>
          <a:lstStyle/>
          <a:p>
            <a:pPr lvl="0" indent="-114300">
              <a:buClr>
                <a:schemeClr val="dk1"/>
              </a:buClr>
              <a:buSzPts val="1800"/>
            </a:pPr>
            <a:r>
              <a:rPr lang="en-US" sz="1800" b="1" i="1">
                <a:solidFill>
                  <a:schemeClr val="bg2"/>
                </a:solidFill>
              </a:rPr>
              <a:t>Our Communities</a:t>
            </a:r>
          </a:p>
        </p:txBody>
      </p:sp>
      <p:sp>
        <p:nvSpPr>
          <p:cNvPr id="22" name="Rectangle 21">
            <a:extLst>
              <a:ext uri="{FF2B5EF4-FFF2-40B4-BE49-F238E27FC236}">
                <a16:creationId xmlns:a16="http://schemas.microsoft.com/office/drawing/2014/main" id="{61474D31-ED6F-724F-B0FB-59F7A60FA292}"/>
              </a:ext>
            </a:extLst>
          </p:cNvPr>
          <p:cNvSpPr/>
          <p:nvPr/>
        </p:nvSpPr>
        <p:spPr>
          <a:xfrm>
            <a:off x="6661818" y="4145508"/>
            <a:ext cx="1146468" cy="369332"/>
          </a:xfrm>
          <a:prstGeom prst="rect">
            <a:avLst/>
          </a:prstGeom>
        </p:spPr>
        <p:txBody>
          <a:bodyPr wrap="none">
            <a:spAutoFit/>
          </a:bodyPr>
          <a:lstStyle/>
          <a:p>
            <a:pPr lvl="0" indent="-114300">
              <a:buClr>
                <a:schemeClr val="dk1"/>
              </a:buClr>
              <a:buSzPts val="1800"/>
            </a:pPr>
            <a:r>
              <a:rPr lang="en-US" sz="1800" b="1" i="1">
                <a:solidFill>
                  <a:schemeClr val="bg2"/>
                </a:solidFill>
              </a:rPr>
              <a:t>Our Pets</a:t>
            </a:r>
          </a:p>
        </p:txBody>
      </p:sp>
      <p:sp>
        <p:nvSpPr>
          <p:cNvPr id="23" name="Rectangle 22">
            <a:extLst>
              <a:ext uri="{FF2B5EF4-FFF2-40B4-BE49-F238E27FC236}">
                <a16:creationId xmlns:a16="http://schemas.microsoft.com/office/drawing/2014/main" id="{4596ECC2-2CFE-794B-B1A1-AD368746E262}"/>
              </a:ext>
            </a:extLst>
          </p:cNvPr>
          <p:cNvSpPr/>
          <p:nvPr/>
        </p:nvSpPr>
        <p:spPr>
          <a:xfrm>
            <a:off x="3505041" y="4130867"/>
            <a:ext cx="2133918" cy="369332"/>
          </a:xfrm>
          <a:prstGeom prst="rect">
            <a:avLst/>
          </a:prstGeom>
        </p:spPr>
        <p:txBody>
          <a:bodyPr wrap="none">
            <a:spAutoFit/>
          </a:bodyPr>
          <a:lstStyle/>
          <a:p>
            <a:pPr lvl="0" indent="-114300">
              <a:buClr>
                <a:schemeClr val="dk1"/>
              </a:buClr>
              <a:buSzPts val="1800"/>
            </a:pPr>
            <a:r>
              <a:rPr lang="en-US" sz="1800" b="1" i="1">
                <a:solidFill>
                  <a:schemeClr val="bg2"/>
                </a:solidFill>
              </a:rPr>
              <a:t>Our Environment</a:t>
            </a:r>
          </a:p>
        </p:txBody>
      </p:sp>
      <p:pic>
        <p:nvPicPr>
          <p:cNvPr id="27" name="Picture 26">
            <a:extLst>
              <a:ext uri="{FF2B5EF4-FFF2-40B4-BE49-F238E27FC236}">
                <a16:creationId xmlns:a16="http://schemas.microsoft.com/office/drawing/2014/main" id="{96786F3D-E292-A245-8562-1890E64094D1}"/>
              </a:ext>
            </a:extLst>
          </p:cNvPr>
          <p:cNvPicPr>
            <a:picLocks noChangeAspect="1"/>
          </p:cNvPicPr>
          <p:nvPr/>
        </p:nvPicPr>
        <p:blipFill>
          <a:blip r:embed="rId3"/>
          <a:stretch>
            <a:fillRect/>
          </a:stretch>
        </p:blipFill>
        <p:spPr>
          <a:xfrm>
            <a:off x="490588" y="1322557"/>
            <a:ext cx="9144000" cy="2740897"/>
          </a:xfrm>
          <a:prstGeom prst="rect">
            <a:avLst/>
          </a:prstGeom>
        </p:spPr>
      </p:pic>
      <p:sp>
        <p:nvSpPr>
          <p:cNvPr id="31" name="Shape 16">
            <a:extLst>
              <a:ext uri="{FF2B5EF4-FFF2-40B4-BE49-F238E27FC236}">
                <a16:creationId xmlns:a16="http://schemas.microsoft.com/office/drawing/2014/main" id="{47FD2705-2C42-5846-B37D-25323A60F775}"/>
              </a:ext>
            </a:extLst>
          </p:cNvPr>
          <p:cNvSpPr txBox="1">
            <a:spLocks/>
          </p:cNvSpPr>
          <p:nvPr/>
        </p:nvSpPr>
        <p:spPr>
          <a:xfrm>
            <a:off x="247135" y="846450"/>
            <a:ext cx="8489092" cy="688975"/>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782327"/>
              </a:buClr>
              <a:buSzPts val="3600"/>
              <a:buFont typeface="Arial"/>
              <a:buNone/>
              <a:defRPr sz="3600" b="1" i="0" u="none" strike="noStrike" cap="none">
                <a:solidFill>
                  <a:srgbClr val="782327"/>
                </a:solidFill>
                <a:latin typeface="Arial"/>
                <a:ea typeface="Arial"/>
                <a:cs typeface="Arial"/>
                <a:sym typeface="Arial"/>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pPr algn="ctr"/>
            <a:r>
              <a:rPr lang="en-US" sz="2700" b="0">
                <a:solidFill>
                  <a:schemeClr val="bg1"/>
                </a:solidFill>
              </a:rPr>
              <a:t>The </a:t>
            </a:r>
            <a:r>
              <a:rPr lang="en-US" sz="2700">
                <a:solidFill>
                  <a:schemeClr val="bg1"/>
                </a:solidFill>
              </a:rPr>
              <a:t>Beneficiaries</a:t>
            </a:r>
            <a:r>
              <a:rPr lang="en-US" sz="2700" b="0">
                <a:solidFill>
                  <a:schemeClr val="bg1"/>
                </a:solidFill>
              </a:rPr>
              <a:t> of Animal Research</a:t>
            </a:r>
          </a:p>
        </p:txBody>
      </p:sp>
      <p:pic>
        <p:nvPicPr>
          <p:cNvPr id="32" name="Shape 19">
            <a:extLst>
              <a:ext uri="{FF2B5EF4-FFF2-40B4-BE49-F238E27FC236}">
                <a16:creationId xmlns:a16="http://schemas.microsoft.com/office/drawing/2014/main" id="{EE5430E6-3854-464F-B83D-CACA1610F065}"/>
              </a:ext>
            </a:extLst>
          </p:cNvPr>
          <p:cNvPicPr preferRelativeResize="0"/>
          <p:nvPr/>
        </p:nvPicPr>
        <p:blipFill rotWithShape="1">
          <a:blip r:embed="rId4">
            <a:alphaModFix/>
          </a:blip>
          <a:srcRect/>
          <a:stretch/>
        </p:blipFill>
        <p:spPr>
          <a:xfrm>
            <a:off x="3569385" y="5689470"/>
            <a:ext cx="1894536" cy="627742"/>
          </a:xfrm>
          <a:prstGeom prst="rect">
            <a:avLst/>
          </a:prstGeom>
          <a:noFill/>
          <a:ln>
            <a:noFill/>
          </a:ln>
        </p:spPr>
      </p:pic>
      <p:sp>
        <p:nvSpPr>
          <p:cNvPr id="2" name="TextBox 1">
            <a:extLst>
              <a:ext uri="{FF2B5EF4-FFF2-40B4-BE49-F238E27FC236}">
                <a16:creationId xmlns:a16="http://schemas.microsoft.com/office/drawing/2014/main" id="{FAECF602-9166-577F-68BD-2A250C4C3B6E}"/>
              </a:ext>
            </a:extLst>
          </p:cNvPr>
          <p:cNvSpPr txBox="1"/>
          <p:nvPr/>
        </p:nvSpPr>
        <p:spPr>
          <a:xfrm>
            <a:off x="1121434" y="4607921"/>
            <a:ext cx="1894536" cy="1600438"/>
          </a:xfrm>
          <a:prstGeom prst="rect">
            <a:avLst/>
          </a:prstGeom>
          <a:noFill/>
        </p:spPr>
        <p:txBody>
          <a:bodyPr wrap="square" rtlCol="0">
            <a:spAutoFit/>
          </a:bodyPr>
          <a:lstStyle/>
          <a:p>
            <a:r>
              <a:rPr lang="en-US">
                <a:solidFill>
                  <a:schemeClr val="bg2"/>
                </a:solidFill>
              </a:rPr>
              <a:t>Our families, friends and peers all benefit from the lifesaving advances made possible with the use of animals in biomedical research </a:t>
            </a:r>
          </a:p>
        </p:txBody>
      </p:sp>
      <p:sp>
        <p:nvSpPr>
          <p:cNvPr id="3" name="TextBox 2">
            <a:extLst>
              <a:ext uri="{FF2B5EF4-FFF2-40B4-BE49-F238E27FC236}">
                <a16:creationId xmlns:a16="http://schemas.microsoft.com/office/drawing/2014/main" id="{DE941BE1-BA44-552C-DFC5-8DF4443B9FB6}"/>
              </a:ext>
            </a:extLst>
          </p:cNvPr>
          <p:cNvSpPr txBox="1"/>
          <p:nvPr/>
        </p:nvSpPr>
        <p:spPr>
          <a:xfrm>
            <a:off x="6557043" y="4607921"/>
            <a:ext cx="2034507" cy="1600438"/>
          </a:xfrm>
          <a:prstGeom prst="rect">
            <a:avLst/>
          </a:prstGeom>
          <a:noFill/>
        </p:spPr>
        <p:txBody>
          <a:bodyPr wrap="square" rtlCol="0">
            <a:spAutoFit/>
          </a:bodyPr>
          <a:lstStyle/>
          <a:p>
            <a:r>
              <a:rPr lang="en-US">
                <a:solidFill>
                  <a:schemeClr val="bg2"/>
                </a:solidFill>
              </a:rPr>
              <a:t>Pets suffer from many of the same diseases as humans and thus benefit from some of those same treatments developed from animal models </a:t>
            </a:r>
          </a:p>
        </p:txBody>
      </p:sp>
      <p:sp>
        <p:nvSpPr>
          <p:cNvPr id="4" name="TextBox 3">
            <a:extLst>
              <a:ext uri="{FF2B5EF4-FFF2-40B4-BE49-F238E27FC236}">
                <a16:creationId xmlns:a16="http://schemas.microsoft.com/office/drawing/2014/main" id="{600FADEE-4F79-BCF9-2EBF-656BB0F62E75}"/>
              </a:ext>
            </a:extLst>
          </p:cNvPr>
          <p:cNvSpPr txBox="1"/>
          <p:nvPr/>
        </p:nvSpPr>
        <p:spPr>
          <a:xfrm>
            <a:off x="3295650" y="4752975"/>
            <a:ext cx="2962275" cy="954107"/>
          </a:xfrm>
          <a:prstGeom prst="rect">
            <a:avLst/>
          </a:prstGeom>
          <a:noFill/>
        </p:spPr>
        <p:txBody>
          <a:bodyPr wrap="square" rtlCol="0">
            <a:spAutoFit/>
          </a:bodyPr>
          <a:lstStyle/>
          <a:p>
            <a:r>
              <a:rPr lang="en-US">
                <a:solidFill>
                  <a:schemeClr val="bg2"/>
                </a:solidFill>
              </a:rPr>
              <a:t>Animal research provides an understanding of the environment and the interconnected/biodiversity of life</a:t>
            </a:r>
          </a:p>
        </p:txBody>
      </p:sp>
    </p:spTree>
    <p:extLst>
      <p:ext uri="{BB962C8B-B14F-4D97-AF65-F5344CB8AC3E}">
        <p14:creationId xmlns:p14="http://schemas.microsoft.com/office/powerpoint/2010/main" val="40648931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6" name="Shape 20">
            <a:extLst>
              <a:ext uri="{FF2B5EF4-FFF2-40B4-BE49-F238E27FC236}">
                <a16:creationId xmlns:a16="http://schemas.microsoft.com/office/drawing/2014/main" id="{0A00EEB1-1A28-344E-9ECF-2C27B43F1016}"/>
              </a:ext>
            </a:extLst>
          </p:cNvPr>
          <p:cNvSpPr/>
          <p:nvPr/>
        </p:nvSpPr>
        <p:spPr>
          <a:xfrm>
            <a:off x="0" y="-15562"/>
            <a:ext cx="9144000" cy="1006150"/>
          </a:xfrm>
          <a:prstGeom prst="rect">
            <a:avLst/>
          </a:prstGeom>
          <a:solidFill>
            <a:srgbClr val="104B7D"/>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0942" y="1936849"/>
            <a:ext cx="546044" cy="831067"/>
          </a:xfrm>
          <a:prstGeom prst="rect">
            <a:avLst/>
          </a:prstGeom>
        </p:spPr>
      </p:pic>
      <p:sp>
        <p:nvSpPr>
          <p:cNvPr id="127" name="Shape 127"/>
          <p:cNvSpPr txBox="1">
            <a:spLocks noGrp="1"/>
          </p:cNvSpPr>
          <p:nvPr>
            <p:ph type="title" idx="4294967295"/>
          </p:nvPr>
        </p:nvSpPr>
        <p:spPr>
          <a:xfrm>
            <a:off x="2293120" y="304727"/>
            <a:ext cx="4556123" cy="457200"/>
          </a:xfrm>
          <a:prstGeom prst="rect">
            <a:avLst/>
          </a:prstGeom>
          <a:noFill/>
          <a:ln>
            <a:noFill/>
          </a:ln>
        </p:spPr>
        <p:txBody>
          <a:bodyPr wrap="square" lIns="0" tIns="0" rIns="0" bIns="0" anchor="t" anchorCtr="0">
            <a:noAutofit/>
          </a:bodyPr>
          <a:lstStyle/>
          <a:p>
            <a:pPr marL="0" marR="0" lvl="0" indent="-171450" rtl="0">
              <a:spcBef>
                <a:spcPts val="0"/>
              </a:spcBef>
              <a:buClr>
                <a:srgbClr val="782327"/>
              </a:buClr>
              <a:buSzPts val="2700"/>
              <a:buFont typeface="Arial"/>
              <a:buNone/>
            </a:pPr>
            <a:r>
              <a:rPr lang="en-US" sz="2700" i="0" strike="noStrike" cap="none">
                <a:solidFill>
                  <a:schemeClr val="bg1"/>
                </a:solidFill>
                <a:latin typeface="Arial"/>
                <a:ea typeface="Arial"/>
                <a:cs typeface="Arial"/>
                <a:sym typeface="Arial"/>
              </a:rPr>
              <a:t>Human </a:t>
            </a:r>
            <a:r>
              <a:rPr lang="en-US" sz="2700">
                <a:solidFill>
                  <a:schemeClr val="bg1"/>
                </a:solidFill>
              </a:rPr>
              <a:t>H</a:t>
            </a:r>
            <a:r>
              <a:rPr lang="en-US" sz="2700" i="0" strike="noStrike" cap="none">
                <a:solidFill>
                  <a:schemeClr val="bg1"/>
                </a:solidFill>
                <a:latin typeface="Arial"/>
                <a:ea typeface="Arial"/>
                <a:cs typeface="Arial"/>
                <a:sym typeface="Arial"/>
              </a:rPr>
              <a:t>ealth </a:t>
            </a:r>
            <a:r>
              <a:rPr lang="en-US" sz="2700" b="1" i="0" strike="noStrike" cap="none">
                <a:solidFill>
                  <a:schemeClr val="bg1"/>
                </a:solidFill>
                <a:latin typeface="Arial"/>
                <a:ea typeface="Arial"/>
                <a:cs typeface="Arial"/>
                <a:sym typeface="Arial"/>
              </a:rPr>
              <a:t>Advances</a:t>
            </a:r>
          </a:p>
        </p:txBody>
      </p:sp>
      <p:sp>
        <p:nvSpPr>
          <p:cNvPr id="14" name="Shape 20">
            <a:extLst>
              <a:ext uri="{FF2B5EF4-FFF2-40B4-BE49-F238E27FC236}">
                <a16:creationId xmlns:a16="http://schemas.microsoft.com/office/drawing/2014/main" id="{F8F9F703-FB10-CF4A-BCCA-C7A844F6E4F9}"/>
              </a:ext>
            </a:extLst>
          </p:cNvPr>
          <p:cNvSpPr/>
          <p:nvPr/>
        </p:nvSpPr>
        <p:spPr>
          <a:xfrm>
            <a:off x="0" y="5906514"/>
            <a:ext cx="9144000" cy="954755"/>
          </a:xfrm>
          <a:prstGeom prst="rect">
            <a:avLst/>
          </a:prstGeom>
          <a:solidFill>
            <a:srgbClr val="104B7D"/>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7" name="Rectangle 6">
            <a:extLst>
              <a:ext uri="{FF2B5EF4-FFF2-40B4-BE49-F238E27FC236}">
                <a16:creationId xmlns:a16="http://schemas.microsoft.com/office/drawing/2014/main" id="{81BEC105-2750-BA47-8FF1-DE1094DAA45A}"/>
              </a:ext>
            </a:extLst>
          </p:cNvPr>
          <p:cNvSpPr/>
          <p:nvPr/>
        </p:nvSpPr>
        <p:spPr>
          <a:xfrm>
            <a:off x="0" y="6138540"/>
            <a:ext cx="9144000" cy="523220"/>
          </a:xfrm>
          <a:prstGeom prst="rect">
            <a:avLst/>
          </a:prstGeom>
        </p:spPr>
        <p:txBody>
          <a:bodyPr wrap="square">
            <a:spAutoFit/>
          </a:bodyPr>
          <a:lstStyle/>
          <a:p>
            <a:pPr marL="400050" algn="ctr"/>
            <a:r>
              <a:rPr lang="en-US" sz="1600">
                <a:solidFill>
                  <a:schemeClr val="bg1"/>
                </a:solidFill>
              </a:rPr>
              <a:t>“There could have been no oral polio vaccine without the use of innumerable animals.”</a:t>
            </a:r>
          </a:p>
          <a:p>
            <a:pPr marL="400050" algn="ctr"/>
            <a:r>
              <a:rPr lang="en-US" sz="1100">
                <a:solidFill>
                  <a:schemeClr val="bg1"/>
                </a:solidFill>
              </a:rPr>
              <a:t>Albert Sabin, Polio researcher</a:t>
            </a:r>
          </a:p>
        </p:txBody>
      </p:sp>
      <p:sp>
        <p:nvSpPr>
          <p:cNvPr id="10" name="Rectangle 9">
            <a:extLst>
              <a:ext uri="{FF2B5EF4-FFF2-40B4-BE49-F238E27FC236}">
                <a16:creationId xmlns:a16="http://schemas.microsoft.com/office/drawing/2014/main" id="{C1A65AA4-1F22-104E-9D96-0685CAC2496A}"/>
              </a:ext>
            </a:extLst>
          </p:cNvPr>
          <p:cNvSpPr/>
          <p:nvPr/>
        </p:nvSpPr>
        <p:spPr>
          <a:xfrm>
            <a:off x="4502542" y="3204724"/>
            <a:ext cx="3058398" cy="461665"/>
          </a:xfrm>
          <a:prstGeom prst="rect">
            <a:avLst/>
          </a:prstGeom>
        </p:spPr>
        <p:txBody>
          <a:bodyPr wrap="square">
            <a:spAutoFit/>
          </a:bodyPr>
          <a:lstStyle/>
          <a:p>
            <a:pPr lvl="0" algn="ctr">
              <a:spcBef>
                <a:spcPts val="360"/>
              </a:spcBef>
              <a:buClr>
                <a:schemeClr val="dk1"/>
              </a:buClr>
              <a:buSzPts val="1800"/>
            </a:pPr>
            <a:r>
              <a:rPr lang="en-US" sz="1200" b="1" cap="all">
                <a:solidFill>
                  <a:schemeClr val="tx1">
                    <a:lumMod val="75000"/>
                    <a:lumOff val="25000"/>
                  </a:schemeClr>
                </a:solidFill>
              </a:rPr>
              <a:t>MMR vaccine</a:t>
            </a:r>
            <a:br>
              <a:rPr lang="en-US" sz="1200">
                <a:solidFill>
                  <a:schemeClr val="tx1">
                    <a:lumMod val="75000"/>
                    <a:lumOff val="25000"/>
                  </a:schemeClr>
                </a:solidFill>
              </a:rPr>
            </a:br>
            <a:r>
              <a:rPr lang="en-US" sz="1200">
                <a:solidFill>
                  <a:schemeClr val="tx1">
                    <a:lumMod val="75000"/>
                    <a:lumOff val="25000"/>
                  </a:schemeClr>
                </a:solidFill>
              </a:rPr>
              <a:t>nonhuman primates</a:t>
            </a:r>
          </a:p>
        </p:txBody>
      </p:sp>
      <p:sp>
        <p:nvSpPr>
          <p:cNvPr id="11" name="Rectangle 10">
            <a:extLst>
              <a:ext uri="{FF2B5EF4-FFF2-40B4-BE49-F238E27FC236}">
                <a16:creationId xmlns:a16="http://schemas.microsoft.com/office/drawing/2014/main" id="{E0B6B9C0-DCE8-5141-8568-522FAD0CB4D9}"/>
              </a:ext>
            </a:extLst>
          </p:cNvPr>
          <p:cNvSpPr/>
          <p:nvPr/>
        </p:nvSpPr>
        <p:spPr>
          <a:xfrm>
            <a:off x="1053681" y="3733409"/>
            <a:ext cx="3496962" cy="461665"/>
          </a:xfrm>
          <a:prstGeom prst="rect">
            <a:avLst/>
          </a:prstGeom>
        </p:spPr>
        <p:txBody>
          <a:bodyPr wrap="square">
            <a:spAutoFit/>
          </a:bodyPr>
          <a:lstStyle/>
          <a:p>
            <a:pPr lvl="0" algn="ctr">
              <a:spcBef>
                <a:spcPts val="360"/>
              </a:spcBef>
              <a:buClr>
                <a:schemeClr val="dk1"/>
              </a:buClr>
              <a:buSzPts val="1800"/>
            </a:pPr>
            <a:r>
              <a:rPr lang="en-US" sz="1200" b="1" cap="all">
                <a:solidFill>
                  <a:schemeClr val="tx1">
                    <a:lumMod val="75000"/>
                    <a:lumOff val="25000"/>
                  </a:schemeClr>
                </a:solidFill>
              </a:rPr>
              <a:t>Insulin</a:t>
            </a:r>
            <a:r>
              <a:rPr lang="en-US" sz="1200" cap="all">
                <a:solidFill>
                  <a:schemeClr val="tx1">
                    <a:lumMod val="75000"/>
                    <a:lumOff val="25000"/>
                  </a:schemeClr>
                </a:solidFill>
              </a:rPr>
              <a:t> </a:t>
            </a:r>
            <a:br>
              <a:rPr lang="en-US" sz="1200">
                <a:solidFill>
                  <a:schemeClr val="tx1">
                    <a:lumMod val="75000"/>
                    <a:lumOff val="25000"/>
                  </a:schemeClr>
                </a:solidFill>
              </a:rPr>
            </a:br>
            <a:r>
              <a:rPr lang="en-US" sz="1200">
                <a:solidFill>
                  <a:schemeClr val="tx1">
                    <a:lumMod val="75000"/>
                    <a:lumOff val="25000"/>
                  </a:schemeClr>
                </a:solidFill>
              </a:rPr>
              <a:t>dogs, rabbits, and mice</a:t>
            </a:r>
          </a:p>
        </p:txBody>
      </p:sp>
      <p:pic>
        <p:nvPicPr>
          <p:cNvPr id="18" name="Picture 17">
            <a:extLst>
              <a:ext uri="{FF2B5EF4-FFF2-40B4-BE49-F238E27FC236}">
                <a16:creationId xmlns:a16="http://schemas.microsoft.com/office/drawing/2014/main" id="{AFFDC602-3F13-224B-9B15-B979C06F1C21}"/>
              </a:ext>
            </a:extLst>
          </p:cNvPr>
          <p:cNvPicPr>
            <a:picLocks noChangeAspect="1"/>
          </p:cNvPicPr>
          <p:nvPr/>
        </p:nvPicPr>
        <p:blipFill>
          <a:blip r:embed="rId4"/>
          <a:stretch>
            <a:fillRect/>
          </a:stretch>
        </p:blipFill>
        <p:spPr>
          <a:xfrm>
            <a:off x="3923034" y="1778972"/>
            <a:ext cx="1245338" cy="1194032"/>
          </a:xfrm>
          <a:prstGeom prst="rect">
            <a:avLst/>
          </a:prstGeom>
        </p:spPr>
      </p:pic>
      <p:sp>
        <p:nvSpPr>
          <p:cNvPr id="19" name="Oval 18">
            <a:extLst>
              <a:ext uri="{FF2B5EF4-FFF2-40B4-BE49-F238E27FC236}">
                <a16:creationId xmlns:a16="http://schemas.microsoft.com/office/drawing/2014/main" id="{71BBCA50-2FE1-614A-BBAD-0EEB452CCEB4}"/>
              </a:ext>
            </a:extLst>
          </p:cNvPr>
          <p:cNvSpPr/>
          <p:nvPr/>
        </p:nvSpPr>
        <p:spPr>
          <a:xfrm>
            <a:off x="1646948" y="1778971"/>
            <a:ext cx="1194032" cy="1194032"/>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4" name="Oval 23">
            <a:extLst>
              <a:ext uri="{FF2B5EF4-FFF2-40B4-BE49-F238E27FC236}">
                <a16:creationId xmlns:a16="http://schemas.microsoft.com/office/drawing/2014/main" id="{94A044CA-0825-CF41-B4DD-8356EBA3B36A}"/>
              </a:ext>
            </a:extLst>
          </p:cNvPr>
          <p:cNvSpPr/>
          <p:nvPr/>
        </p:nvSpPr>
        <p:spPr>
          <a:xfrm>
            <a:off x="3953956" y="1778971"/>
            <a:ext cx="1194032" cy="1194032"/>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20" name="Picture 19">
            <a:extLst>
              <a:ext uri="{FF2B5EF4-FFF2-40B4-BE49-F238E27FC236}">
                <a16:creationId xmlns:a16="http://schemas.microsoft.com/office/drawing/2014/main" id="{EAEF8D1F-0608-BB43-9E6D-533DAC3F882E}"/>
              </a:ext>
            </a:extLst>
          </p:cNvPr>
          <p:cNvPicPr>
            <a:picLocks noChangeAspect="1"/>
          </p:cNvPicPr>
          <p:nvPr/>
        </p:nvPicPr>
        <p:blipFill>
          <a:blip r:embed="rId5"/>
          <a:stretch>
            <a:fillRect/>
          </a:stretch>
        </p:blipFill>
        <p:spPr>
          <a:xfrm>
            <a:off x="5567228" y="1366256"/>
            <a:ext cx="2832651" cy="2128183"/>
          </a:xfrm>
          <a:prstGeom prst="rect">
            <a:avLst/>
          </a:prstGeom>
        </p:spPr>
      </p:pic>
      <p:sp>
        <p:nvSpPr>
          <p:cNvPr id="27" name="Oval 26">
            <a:extLst>
              <a:ext uri="{FF2B5EF4-FFF2-40B4-BE49-F238E27FC236}">
                <a16:creationId xmlns:a16="http://schemas.microsoft.com/office/drawing/2014/main" id="{8CD9A3D3-77BC-DE4A-9C1D-61AB8B31BC54}"/>
              </a:ext>
            </a:extLst>
          </p:cNvPr>
          <p:cNvSpPr/>
          <p:nvPr/>
        </p:nvSpPr>
        <p:spPr>
          <a:xfrm>
            <a:off x="6386538" y="1790265"/>
            <a:ext cx="1194032" cy="1194032"/>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1" name="Rectangle 20">
            <a:extLst>
              <a:ext uri="{FF2B5EF4-FFF2-40B4-BE49-F238E27FC236}">
                <a16:creationId xmlns:a16="http://schemas.microsoft.com/office/drawing/2014/main" id="{2FD17D7B-B2EC-C84E-BD1C-56DC26373F1E}"/>
              </a:ext>
            </a:extLst>
          </p:cNvPr>
          <p:cNvSpPr/>
          <p:nvPr/>
        </p:nvSpPr>
        <p:spPr>
          <a:xfrm>
            <a:off x="608006" y="1007204"/>
            <a:ext cx="7732804" cy="338554"/>
          </a:xfrm>
          <a:prstGeom prst="rect">
            <a:avLst/>
          </a:prstGeom>
        </p:spPr>
        <p:txBody>
          <a:bodyPr wrap="square">
            <a:spAutoFit/>
          </a:bodyPr>
          <a:lstStyle/>
          <a:p>
            <a:pPr algn="ctr"/>
            <a:r>
              <a:rPr lang="en-US" sz="1600">
                <a:solidFill>
                  <a:srgbClr val="782327"/>
                </a:solidFill>
              </a:rPr>
              <a:t>Examples of medical advances based on animal research:</a:t>
            </a:r>
            <a:endParaRPr lang="en-US" sz="1600"/>
          </a:p>
        </p:txBody>
      </p:sp>
      <p:sp>
        <p:nvSpPr>
          <p:cNvPr id="22" name="Rectangle 21">
            <a:extLst>
              <a:ext uri="{FF2B5EF4-FFF2-40B4-BE49-F238E27FC236}">
                <a16:creationId xmlns:a16="http://schemas.microsoft.com/office/drawing/2014/main" id="{C1A65AA4-1F22-104E-9D96-0685CAC2496A}"/>
              </a:ext>
            </a:extLst>
          </p:cNvPr>
          <p:cNvSpPr/>
          <p:nvPr/>
        </p:nvSpPr>
        <p:spPr>
          <a:xfrm>
            <a:off x="1311805" y="1216446"/>
            <a:ext cx="1962630" cy="461665"/>
          </a:xfrm>
          <a:prstGeom prst="rect">
            <a:avLst/>
          </a:prstGeom>
        </p:spPr>
        <p:txBody>
          <a:bodyPr wrap="square">
            <a:spAutoFit/>
          </a:bodyPr>
          <a:lstStyle/>
          <a:p>
            <a:pPr lvl="0" algn="ctr">
              <a:spcBef>
                <a:spcPts val="360"/>
              </a:spcBef>
              <a:buClr>
                <a:schemeClr val="dk1"/>
              </a:buClr>
              <a:buSzPts val="1800"/>
            </a:pPr>
            <a:br>
              <a:rPr lang="en-US" sz="1200">
                <a:solidFill>
                  <a:schemeClr val="tx1">
                    <a:lumMod val="75000"/>
                    <a:lumOff val="25000"/>
                  </a:schemeClr>
                </a:solidFill>
              </a:rPr>
            </a:br>
            <a:r>
              <a:rPr lang="en-US" sz="1200">
                <a:solidFill>
                  <a:schemeClr val="tx1">
                    <a:lumMod val="75000"/>
                    <a:lumOff val="25000"/>
                  </a:schemeClr>
                </a:solidFill>
              </a:rPr>
              <a:t>kidney transplants</a:t>
            </a:r>
          </a:p>
        </p:txBody>
      </p:sp>
      <p:sp>
        <p:nvSpPr>
          <p:cNvPr id="23" name="Rectangle 22">
            <a:extLst>
              <a:ext uri="{FF2B5EF4-FFF2-40B4-BE49-F238E27FC236}">
                <a16:creationId xmlns:a16="http://schemas.microsoft.com/office/drawing/2014/main" id="{C1A65AA4-1F22-104E-9D96-0685CAC2496A}"/>
              </a:ext>
            </a:extLst>
          </p:cNvPr>
          <p:cNvSpPr/>
          <p:nvPr/>
        </p:nvSpPr>
        <p:spPr>
          <a:xfrm>
            <a:off x="3548756" y="1208824"/>
            <a:ext cx="1962630" cy="461665"/>
          </a:xfrm>
          <a:prstGeom prst="rect">
            <a:avLst/>
          </a:prstGeom>
        </p:spPr>
        <p:txBody>
          <a:bodyPr wrap="square">
            <a:spAutoFit/>
          </a:bodyPr>
          <a:lstStyle/>
          <a:p>
            <a:pPr lvl="0" algn="ctr">
              <a:spcBef>
                <a:spcPts val="360"/>
              </a:spcBef>
              <a:buClr>
                <a:schemeClr val="dk1"/>
              </a:buClr>
              <a:buSzPts val="1800"/>
            </a:pPr>
            <a:br>
              <a:rPr lang="en-US" sz="1200">
                <a:solidFill>
                  <a:schemeClr val="tx1">
                    <a:lumMod val="75000"/>
                    <a:lumOff val="25000"/>
                  </a:schemeClr>
                </a:solidFill>
              </a:rPr>
            </a:br>
            <a:r>
              <a:rPr lang="en-US" sz="1200">
                <a:solidFill>
                  <a:schemeClr val="tx1">
                    <a:lumMod val="75000"/>
                    <a:lumOff val="25000"/>
                  </a:schemeClr>
                </a:solidFill>
              </a:rPr>
              <a:t>insulin injections</a:t>
            </a:r>
          </a:p>
        </p:txBody>
      </p:sp>
      <p:sp>
        <p:nvSpPr>
          <p:cNvPr id="25" name="Rectangle 24">
            <a:extLst>
              <a:ext uri="{FF2B5EF4-FFF2-40B4-BE49-F238E27FC236}">
                <a16:creationId xmlns:a16="http://schemas.microsoft.com/office/drawing/2014/main" id="{C1A65AA4-1F22-104E-9D96-0685CAC2496A}"/>
              </a:ext>
            </a:extLst>
          </p:cNvPr>
          <p:cNvSpPr/>
          <p:nvPr/>
        </p:nvSpPr>
        <p:spPr>
          <a:xfrm>
            <a:off x="5762592" y="1044496"/>
            <a:ext cx="2251770" cy="830997"/>
          </a:xfrm>
          <a:prstGeom prst="rect">
            <a:avLst/>
          </a:prstGeom>
        </p:spPr>
        <p:txBody>
          <a:bodyPr wrap="square">
            <a:spAutoFit/>
          </a:bodyPr>
          <a:lstStyle/>
          <a:p>
            <a:pPr lvl="0" algn="ctr">
              <a:spcBef>
                <a:spcPts val="360"/>
              </a:spcBef>
              <a:buClr>
                <a:schemeClr val="dk1"/>
              </a:buClr>
              <a:buSzPts val="1800"/>
            </a:pPr>
            <a:br>
              <a:rPr lang="en-US" sz="1200">
                <a:solidFill>
                  <a:schemeClr val="tx1">
                    <a:lumMod val="75000"/>
                    <a:lumOff val="25000"/>
                  </a:schemeClr>
                </a:solidFill>
              </a:rPr>
            </a:br>
            <a:r>
              <a:rPr lang="en-US" sz="1200">
                <a:solidFill>
                  <a:schemeClr val="tx1">
                    <a:lumMod val="75000"/>
                    <a:lumOff val="25000"/>
                  </a:schemeClr>
                </a:solidFill>
              </a:rPr>
              <a:t>deep brain stimulation (Parkinson’s disease and mood) </a:t>
            </a:r>
          </a:p>
        </p:txBody>
      </p:sp>
      <p:sp>
        <p:nvSpPr>
          <p:cNvPr id="26" name="Rectangle 25">
            <a:extLst>
              <a:ext uri="{FF2B5EF4-FFF2-40B4-BE49-F238E27FC236}">
                <a16:creationId xmlns:a16="http://schemas.microsoft.com/office/drawing/2014/main" id="{75DBBD81-4D74-4796-BABF-202B194503D8}"/>
              </a:ext>
            </a:extLst>
          </p:cNvPr>
          <p:cNvSpPr/>
          <p:nvPr/>
        </p:nvSpPr>
        <p:spPr>
          <a:xfrm>
            <a:off x="1318824" y="4205966"/>
            <a:ext cx="3058398" cy="461665"/>
          </a:xfrm>
          <a:prstGeom prst="rect">
            <a:avLst/>
          </a:prstGeom>
        </p:spPr>
        <p:txBody>
          <a:bodyPr wrap="square">
            <a:spAutoFit/>
          </a:bodyPr>
          <a:lstStyle/>
          <a:p>
            <a:pPr lvl="0" algn="ctr">
              <a:spcBef>
                <a:spcPts val="360"/>
              </a:spcBef>
              <a:buClr>
                <a:schemeClr val="dk1"/>
              </a:buClr>
              <a:buSzPts val="1800"/>
            </a:pPr>
            <a:r>
              <a:rPr lang="en-US" sz="1200" b="1" cap="all">
                <a:solidFill>
                  <a:schemeClr val="tx1">
                    <a:lumMod val="75000"/>
                    <a:lumOff val="25000"/>
                  </a:schemeClr>
                </a:solidFill>
              </a:rPr>
              <a:t>Blood transfusions </a:t>
            </a:r>
            <a:br>
              <a:rPr lang="en-US" sz="1200">
                <a:solidFill>
                  <a:schemeClr val="tx1">
                    <a:lumMod val="75000"/>
                    <a:lumOff val="25000"/>
                  </a:schemeClr>
                </a:solidFill>
              </a:rPr>
            </a:br>
            <a:r>
              <a:rPr lang="en-US" sz="1200">
                <a:solidFill>
                  <a:schemeClr val="tx1">
                    <a:lumMod val="75000"/>
                    <a:lumOff val="25000"/>
                  </a:schemeClr>
                </a:solidFill>
              </a:rPr>
              <a:t>dogs, guinea pigs, and rabbits</a:t>
            </a:r>
          </a:p>
        </p:txBody>
      </p:sp>
      <p:sp>
        <p:nvSpPr>
          <p:cNvPr id="28" name="Rectangle 27">
            <a:extLst>
              <a:ext uri="{FF2B5EF4-FFF2-40B4-BE49-F238E27FC236}">
                <a16:creationId xmlns:a16="http://schemas.microsoft.com/office/drawing/2014/main" id="{9CDFC325-BA81-433D-A842-0E0B3036CEB8}"/>
              </a:ext>
            </a:extLst>
          </p:cNvPr>
          <p:cNvSpPr/>
          <p:nvPr/>
        </p:nvSpPr>
        <p:spPr>
          <a:xfrm>
            <a:off x="4721824" y="4812893"/>
            <a:ext cx="3058398" cy="461665"/>
          </a:xfrm>
          <a:prstGeom prst="rect">
            <a:avLst/>
          </a:prstGeom>
        </p:spPr>
        <p:txBody>
          <a:bodyPr wrap="square">
            <a:spAutoFit/>
          </a:bodyPr>
          <a:lstStyle/>
          <a:p>
            <a:pPr lvl="0" algn="ctr">
              <a:spcBef>
                <a:spcPts val="360"/>
              </a:spcBef>
              <a:buClr>
                <a:schemeClr val="dk1"/>
              </a:buClr>
              <a:buSzPts val="1800"/>
            </a:pPr>
            <a:r>
              <a:rPr lang="en-US" sz="1200" b="1" cap="all">
                <a:solidFill>
                  <a:schemeClr val="tx1">
                    <a:lumMod val="75000"/>
                    <a:lumOff val="25000"/>
                  </a:schemeClr>
                </a:solidFill>
              </a:rPr>
              <a:t>Penicillin and Streptomycin</a:t>
            </a:r>
            <a:r>
              <a:rPr lang="en-US" sz="1200" b="1">
                <a:solidFill>
                  <a:schemeClr val="tx1">
                    <a:lumMod val="75000"/>
                    <a:lumOff val="25000"/>
                  </a:schemeClr>
                </a:solidFill>
              </a:rPr>
              <a:t> </a:t>
            </a:r>
            <a:br>
              <a:rPr lang="en-US" sz="1200">
                <a:solidFill>
                  <a:schemeClr val="tx1">
                    <a:lumMod val="75000"/>
                    <a:lumOff val="25000"/>
                  </a:schemeClr>
                </a:solidFill>
              </a:rPr>
            </a:br>
            <a:r>
              <a:rPr lang="en-US" sz="1200">
                <a:solidFill>
                  <a:schemeClr val="tx1">
                    <a:lumMod val="75000"/>
                    <a:lumOff val="25000"/>
                  </a:schemeClr>
                </a:solidFill>
              </a:rPr>
              <a:t>mice and guinea pigs</a:t>
            </a:r>
          </a:p>
        </p:txBody>
      </p:sp>
      <p:sp>
        <p:nvSpPr>
          <p:cNvPr id="29" name="Rectangle 28">
            <a:extLst>
              <a:ext uri="{FF2B5EF4-FFF2-40B4-BE49-F238E27FC236}">
                <a16:creationId xmlns:a16="http://schemas.microsoft.com/office/drawing/2014/main" id="{33A84C0C-88EB-4940-8A14-E21CBFF154F1}"/>
              </a:ext>
            </a:extLst>
          </p:cNvPr>
          <p:cNvSpPr/>
          <p:nvPr/>
        </p:nvSpPr>
        <p:spPr>
          <a:xfrm>
            <a:off x="1252391" y="3232283"/>
            <a:ext cx="3058398" cy="461665"/>
          </a:xfrm>
          <a:prstGeom prst="rect">
            <a:avLst/>
          </a:prstGeom>
        </p:spPr>
        <p:txBody>
          <a:bodyPr wrap="square">
            <a:spAutoFit/>
          </a:bodyPr>
          <a:lstStyle/>
          <a:p>
            <a:pPr lvl="0" algn="ctr">
              <a:spcBef>
                <a:spcPts val="360"/>
              </a:spcBef>
              <a:buClr>
                <a:schemeClr val="dk1"/>
              </a:buClr>
              <a:buSzPts val="1800"/>
            </a:pPr>
            <a:r>
              <a:rPr lang="en-US" sz="1200" b="1" cap="all">
                <a:solidFill>
                  <a:schemeClr val="tx1">
                    <a:lumMod val="75000"/>
                    <a:lumOff val="25000"/>
                  </a:schemeClr>
                </a:solidFill>
              </a:rPr>
              <a:t>Kidney transplants</a:t>
            </a:r>
            <a:r>
              <a:rPr lang="en-US" sz="1200" cap="all">
                <a:solidFill>
                  <a:schemeClr val="tx1">
                    <a:lumMod val="75000"/>
                    <a:lumOff val="25000"/>
                  </a:schemeClr>
                </a:solidFill>
              </a:rPr>
              <a:t> </a:t>
            </a:r>
            <a:br>
              <a:rPr lang="en-US" sz="1200">
                <a:solidFill>
                  <a:schemeClr val="tx1">
                    <a:lumMod val="75000"/>
                    <a:lumOff val="25000"/>
                  </a:schemeClr>
                </a:solidFill>
              </a:rPr>
            </a:br>
            <a:r>
              <a:rPr lang="en-US" sz="1200">
                <a:solidFill>
                  <a:schemeClr val="tx1">
                    <a:lumMod val="75000"/>
                    <a:lumOff val="25000"/>
                  </a:schemeClr>
                </a:solidFill>
              </a:rPr>
              <a:t>dogs and pigs</a:t>
            </a:r>
          </a:p>
        </p:txBody>
      </p:sp>
      <p:sp>
        <p:nvSpPr>
          <p:cNvPr id="30" name="Rectangle 29">
            <a:extLst>
              <a:ext uri="{FF2B5EF4-FFF2-40B4-BE49-F238E27FC236}">
                <a16:creationId xmlns:a16="http://schemas.microsoft.com/office/drawing/2014/main" id="{ACF67D2F-B7F0-42C9-987F-5655273CBC58}"/>
              </a:ext>
            </a:extLst>
          </p:cNvPr>
          <p:cNvSpPr/>
          <p:nvPr/>
        </p:nvSpPr>
        <p:spPr>
          <a:xfrm>
            <a:off x="4283260" y="3693005"/>
            <a:ext cx="3496962" cy="461665"/>
          </a:xfrm>
          <a:prstGeom prst="rect">
            <a:avLst/>
          </a:prstGeom>
        </p:spPr>
        <p:txBody>
          <a:bodyPr wrap="square">
            <a:spAutoFit/>
          </a:bodyPr>
          <a:lstStyle/>
          <a:p>
            <a:pPr lvl="0" algn="ctr">
              <a:spcBef>
                <a:spcPts val="360"/>
              </a:spcBef>
              <a:buClr>
                <a:schemeClr val="dk1"/>
              </a:buClr>
              <a:buSzPts val="1800"/>
            </a:pPr>
            <a:r>
              <a:rPr lang="en-US" sz="1200" b="1" cap="all">
                <a:solidFill>
                  <a:schemeClr val="tx1">
                    <a:lumMod val="75000"/>
                    <a:lumOff val="25000"/>
                  </a:schemeClr>
                </a:solidFill>
              </a:rPr>
              <a:t>Polio</a:t>
            </a:r>
            <a:br>
              <a:rPr lang="en-US" sz="1200">
                <a:solidFill>
                  <a:schemeClr val="tx1">
                    <a:lumMod val="75000"/>
                    <a:lumOff val="25000"/>
                  </a:schemeClr>
                </a:solidFill>
              </a:rPr>
            </a:br>
            <a:r>
              <a:rPr lang="en-US" sz="1200">
                <a:solidFill>
                  <a:schemeClr val="tx1">
                    <a:lumMod val="75000"/>
                    <a:lumOff val="25000"/>
                  </a:schemeClr>
                </a:solidFill>
              </a:rPr>
              <a:t>mice and nonhuman primates</a:t>
            </a:r>
          </a:p>
        </p:txBody>
      </p:sp>
      <p:sp>
        <p:nvSpPr>
          <p:cNvPr id="31" name="Rectangle 30">
            <a:extLst>
              <a:ext uri="{FF2B5EF4-FFF2-40B4-BE49-F238E27FC236}">
                <a16:creationId xmlns:a16="http://schemas.microsoft.com/office/drawing/2014/main" id="{49A09017-5408-4BA1-ABB4-FCA954EFD0B1}"/>
              </a:ext>
            </a:extLst>
          </p:cNvPr>
          <p:cNvSpPr/>
          <p:nvPr/>
        </p:nvSpPr>
        <p:spPr>
          <a:xfrm>
            <a:off x="4377222" y="4204618"/>
            <a:ext cx="3496962" cy="512961"/>
          </a:xfrm>
          <a:prstGeom prst="rect">
            <a:avLst/>
          </a:prstGeom>
        </p:spPr>
        <p:txBody>
          <a:bodyPr wrap="square">
            <a:spAutoFit/>
          </a:bodyPr>
          <a:lstStyle/>
          <a:p>
            <a:pPr lvl="0" algn="ctr">
              <a:spcBef>
                <a:spcPts val="360"/>
              </a:spcBef>
              <a:buClr>
                <a:schemeClr val="dk1"/>
              </a:buClr>
              <a:buSzPts val="1800"/>
            </a:pPr>
            <a:r>
              <a:rPr lang="en-US" sz="1200" b="1">
                <a:solidFill>
                  <a:schemeClr val="tx1">
                    <a:lumMod val="75000"/>
                    <a:lumOff val="25000"/>
                  </a:schemeClr>
                </a:solidFill>
              </a:rPr>
              <a:t>DEEP BRAIN STIMULATION </a:t>
            </a:r>
          </a:p>
          <a:p>
            <a:pPr lvl="0" algn="ctr">
              <a:spcBef>
                <a:spcPts val="360"/>
              </a:spcBef>
              <a:buClr>
                <a:schemeClr val="dk1"/>
              </a:buClr>
              <a:buSzPts val="1800"/>
            </a:pPr>
            <a:r>
              <a:rPr lang="en-US" sz="1200">
                <a:solidFill>
                  <a:schemeClr val="tx1">
                    <a:lumMod val="75000"/>
                    <a:lumOff val="25000"/>
                  </a:schemeClr>
                </a:solidFill>
              </a:rPr>
              <a:t>nonhuman primates</a:t>
            </a:r>
          </a:p>
        </p:txBody>
      </p:sp>
      <p:sp>
        <p:nvSpPr>
          <p:cNvPr id="32" name="Rectangle 31">
            <a:extLst>
              <a:ext uri="{FF2B5EF4-FFF2-40B4-BE49-F238E27FC236}">
                <a16:creationId xmlns:a16="http://schemas.microsoft.com/office/drawing/2014/main" id="{A7DC7F42-736A-4097-8FC9-BD683C238176}"/>
              </a:ext>
            </a:extLst>
          </p:cNvPr>
          <p:cNvSpPr/>
          <p:nvPr/>
        </p:nvSpPr>
        <p:spPr>
          <a:xfrm>
            <a:off x="1142534" y="4801670"/>
            <a:ext cx="3496962" cy="461665"/>
          </a:xfrm>
          <a:prstGeom prst="rect">
            <a:avLst/>
          </a:prstGeom>
        </p:spPr>
        <p:txBody>
          <a:bodyPr wrap="square">
            <a:spAutoFit/>
          </a:bodyPr>
          <a:lstStyle/>
          <a:p>
            <a:pPr lvl="0" algn="ctr">
              <a:spcBef>
                <a:spcPts val="360"/>
              </a:spcBef>
              <a:buClr>
                <a:schemeClr val="dk1"/>
              </a:buClr>
              <a:buSzPts val="1800"/>
            </a:pPr>
            <a:r>
              <a:rPr lang="en-US" sz="1200" b="1" cap="all">
                <a:solidFill>
                  <a:schemeClr val="tx1">
                    <a:lumMod val="75000"/>
                    <a:lumOff val="25000"/>
                  </a:schemeClr>
                </a:solidFill>
              </a:rPr>
              <a:t>Gene therapy retinitis pigmentosa</a:t>
            </a:r>
            <a:br>
              <a:rPr lang="en-US" sz="1200">
                <a:solidFill>
                  <a:schemeClr val="tx1">
                    <a:lumMod val="75000"/>
                    <a:lumOff val="25000"/>
                  </a:schemeClr>
                </a:solidFill>
              </a:rPr>
            </a:br>
            <a:r>
              <a:rPr lang="en-US" sz="1200">
                <a:solidFill>
                  <a:schemeClr val="tx1">
                    <a:lumMod val="75000"/>
                    <a:lumOff val="25000"/>
                  </a:schemeClr>
                </a:solidFill>
              </a:rPr>
              <a:t>dogs</a:t>
            </a:r>
          </a:p>
        </p:txBody>
      </p:sp>
      <p:sp>
        <p:nvSpPr>
          <p:cNvPr id="4" name="TextBox 3">
            <a:extLst>
              <a:ext uri="{FF2B5EF4-FFF2-40B4-BE49-F238E27FC236}">
                <a16:creationId xmlns:a16="http://schemas.microsoft.com/office/drawing/2014/main" id="{B734EDDF-28DB-ED7D-9C96-4A6DB8727896}"/>
              </a:ext>
            </a:extLst>
          </p:cNvPr>
          <p:cNvSpPr txBox="1"/>
          <p:nvPr/>
        </p:nvSpPr>
        <p:spPr>
          <a:xfrm>
            <a:off x="1361816" y="5284999"/>
            <a:ext cx="2972414" cy="461665"/>
          </a:xfrm>
          <a:prstGeom prst="rect">
            <a:avLst/>
          </a:prstGeom>
          <a:noFill/>
        </p:spPr>
        <p:txBody>
          <a:bodyPr wrap="square" rtlCol="0">
            <a:spAutoFit/>
          </a:bodyPr>
          <a:lstStyle/>
          <a:p>
            <a:pPr algn="ctr"/>
            <a:r>
              <a:rPr lang="en-US" sz="1200" b="1">
                <a:solidFill>
                  <a:schemeClr val="tx1">
                    <a:lumMod val="75000"/>
                    <a:lumOff val="25000"/>
                  </a:schemeClr>
                </a:solidFill>
              </a:rPr>
              <a:t>COVID-19 VACCINE </a:t>
            </a:r>
          </a:p>
          <a:p>
            <a:pPr algn="ctr"/>
            <a:r>
              <a:rPr lang="en-US" sz="1200">
                <a:solidFill>
                  <a:schemeClr val="tx1">
                    <a:lumMod val="75000"/>
                    <a:lumOff val="25000"/>
                  </a:schemeClr>
                </a:solidFill>
              </a:rPr>
              <a:t>mice and nonhuman primates</a:t>
            </a:r>
          </a:p>
        </p:txBody>
      </p:sp>
      <p:sp>
        <p:nvSpPr>
          <p:cNvPr id="5" name="TextBox 4">
            <a:extLst>
              <a:ext uri="{FF2B5EF4-FFF2-40B4-BE49-F238E27FC236}">
                <a16:creationId xmlns:a16="http://schemas.microsoft.com/office/drawing/2014/main" id="{F301A635-5FE4-1DF4-31DC-B9F98A33923C}"/>
              </a:ext>
            </a:extLst>
          </p:cNvPr>
          <p:cNvSpPr txBox="1"/>
          <p:nvPr/>
        </p:nvSpPr>
        <p:spPr>
          <a:xfrm>
            <a:off x="4809772" y="5295908"/>
            <a:ext cx="2639379" cy="461665"/>
          </a:xfrm>
          <a:prstGeom prst="rect">
            <a:avLst/>
          </a:prstGeom>
          <a:noFill/>
        </p:spPr>
        <p:txBody>
          <a:bodyPr wrap="square" rtlCol="0">
            <a:spAutoFit/>
          </a:bodyPr>
          <a:lstStyle/>
          <a:p>
            <a:pPr algn="ctr"/>
            <a:r>
              <a:rPr lang="en-US" sz="1200" b="1">
                <a:solidFill>
                  <a:schemeClr val="tx1">
                    <a:lumMod val="75000"/>
                    <a:lumOff val="25000"/>
                  </a:schemeClr>
                </a:solidFill>
              </a:rPr>
              <a:t>HIV TREATMENT</a:t>
            </a:r>
          </a:p>
          <a:p>
            <a:pPr algn="ctr"/>
            <a:r>
              <a:rPr lang="en-US" sz="1200">
                <a:solidFill>
                  <a:schemeClr val="tx1">
                    <a:lumMod val="75000"/>
                    <a:lumOff val="25000"/>
                  </a:schemeClr>
                </a:solidFill>
              </a:rPr>
              <a:t>mice, felines, nonhuman primates</a:t>
            </a:r>
          </a:p>
        </p:txBody>
      </p:sp>
    </p:spTree>
    <p:extLst>
      <p:ext uri="{BB962C8B-B14F-4D97-AF65-F5344CB8AC3E}">
        <p14:creationId xmlns:p14="http://schemas.microsoft.com/office/powerpoint/2010/main" val="2371107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6" name="Shape 20">
            <a:extLst>
              <a:ext uri="{FF2B5EF4-FFF2-40B4-BE49-F238E27FC236}">
                <a16:creationId xmlns:a16="http://schemas.microsoft.com/office/drawing/2014/main" id="{0A00EEB1-1A28-344E-9ECF-2C27B43F1016}"/>
              </a:ext>
            </a:extLst>
          </p:cNvPr>
          <p:cNvSpPr/>
          <p:nvPr/>
        </p:nvSpPr>
        <p:spPr>
          <a:xfrm>
            <a:off x="0" y="-15562"/>
            <a:ext cx="9144000" cy="1006150"/>
          </a:xfrm>
          <a:prstGeom prst="rect">
            <a:avLst/>
          </a:prstGeom>
          <a:solidFill>
            <a:srgbClr val="104B7D"/>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127" name="Shape 127"/>
          <p:cNvSpPr txBox="1">
            <a:spLocks noGrp="1"/>
          </p:cNvSpPr>
          <p:nvPr>
            <p:ph type="title" idx="4294967295"/>
          </p:nvPr>
        </p:nvSpPr>
        <p:spPr>
          <a:xfrm>
            <a:off x="0" y="99612"/>
            <a:ext cx="9143999" cy="457200"/>
          </a:xfrm>
          <a:prstGeom prst="rect">
            <a:avLst/>
          </a:prstGeom>
          <a:noFill/>
          <a:ln>
            <a:noFill/>
          </a:ln>
        </p:spPr>
        <p:txBody>
          <a:bodyPr wrap="square" lIns="0" tIns="0" rIns="0" bIns="0" anchor="t" anchorCtr="0">
            <a:noAutofit/>
          </a:bodyPr>
          <a:lstStyle/>
          <a:p>
            <a:pPr marL="0" marR="0" lvl="0" indent="-171450" rtl="0">
              <a:spcBef>
                <a:spcPts val="0"/>
              </a:spcBef>
              <a:buClr>
                <a:srgbClr val="782327"/>
              </a:buClr>
              <a:buSzPts val="2700"/>
              <a:buFont typeface="Arial"/>
              <a:buNone/>
            </a:pPr>
            <a:r>
              <a:rPr lang="en-US" sz="2400" b="1">
                <a:solidFill>
                  <a:schemeClr val="bg1"/>
                </a:solidFill>
              </a:rPr>
              <a:t>Limb Function Through Advances in </a:t>
            </a:r>
            <a:br>
              <a:rPr lang="en-US" sz="2400" b="1">
                <a:solidFill>
                  <a:schemeClr val="bg1"/>
                </a:solidFill>
              </a:rPr>
            </a:br>
            <a:r>
              <a:rPr lang="en-US" sz="2400" b="1">
                <a:solidFill>
                  <a:schemeClr val="bg1"/>
                </a:solidFill>
              </a:rPr>
              <a:t>Brain Machine Interfaces (BMI) </a:t>
            </a:r>
            <a:endParaRPr lang="en-US" sz="2400" b="1" i="0" strike="noStrike" cap="none">
              <a:solidFill>
                <a:schemeClr val="bg1"/>
              </a:solidFill>
              <a:sym typeface="Aria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85" t="1544" r="920" b="-80"/>
          <a:stretch/>
        </p:blipFill>
        <p:spPr>
          <a:xfrm>
            <a:off x="5185065" y="2138527"/>
            <a:ext cx="3543300" cy="378229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344" y="2611745"/>
            <a:ext cx="4055417" cy="2835853"/>
          </a:xfrm>
          <a:prstGeom prst="rect">
            <a:avLst/>
          </a:prstGeom>
        </p:spPr>
      </p:pic>
      <p:sp>
        <p:nvSpPr>
          <p:cNvPr id="5" name="Rectangle 4"/>
          <p:cNvSpPr/>
          <p:nvPr/>
        </p:nvSpPr>
        <p:spPr>
          <a:xfrm>
            <a:off x="5448128" y="1359381"/>
            <a:ext cx="3017173" cy="707886"/>
          </a:xfrm>
          <a:prstGeom prst="rect">
            <a:avLst/>
          </a:prstGeom>
        </p:spPr>
        <p:txBody>
          <a:bodyPr wrap="none">
            <a:spAutoFit/>
          </a:bodyPr>
          <a:lstStyle/>
          <a:p>
            <a:pPr algn="ctr"/>
            <a:r>
              <a:rPr lang="en-US" sz="2000">
                <a:solidFill>
                  <a:srgbClr val="782327"/>
                </a:solidFill>
              </a:rPr>
              <a:t>BMI’s potential to restore</a:t>
            </a:r>
          </a:p>
          <a:p>
            <a:pPr algn="ctr"/>
            <a:r>
              <a:rPr lang="en-US" sz="2000">
                <a:solidFill>
                  <a:srgbClr val="782327"/>
                </a:solidFill>
              </a:rPr>
              <a:t> limb mobility</a:t>
            </a:r>
          </a:p>
        </p:txBody>
      </p:sp>
      <p:sp>
        <p:nvSpPr>
          <p:cNvPr id="8" name="Rectangle 7"/>
          <p:cNvSpPr/>
          <p:nvPr/>
        </p:nvSpPr>
        <p:spPr>
          <a:xfrm>
            <a:off x="321481" y="1359381"/>
            <a:ext cx="4713150" cy="707886"/>
          </a:xfrm>
          <a:prstGeom prst="rect">
            <a:avLst/>
          </a:prstGeom>
        </p:spPr>
        <p:txBody>
          <a:bodyPr wrap="none">
            <a:spAutoFit/>
          </a:bodyPr>
          <a:lstStyle/>
          <a:p>
            <a:pPr algn="ctr"/>
            <a:r>
              <a:rPr lang="en-US" sz="2000">
                <a:solidFill>
                  <a:srgbClr val="782327"/>
                </a:solidFill>
              </a:rPr>
              <a:t>BMI technology informed by nonhuman </a:t>
            </a:r>
          </a:p>
          <a:p>
            <a:pPr algn="ctr"/>
            <a:r>
              <a:rPr lang="en-US" sz="2000">
                <a:solidFill>
                  <a:srgbClr val="782327"/>
                </a:solidFill>
              </a:rPr>
              <a:t>primate neuronal recordings</a:t>
            </a:r>
          </a:p>
        </p:txBody>
      </p:sp>
      <p:sp>
        <p:nvSpPr>
          <p:cNvPr id="9" name="Rectangle 8"/>
          <p:cNvSpPr/>
          <p:nvPr/>
        </p:nvSpPr>
        <p:spPr>
          <a:xfrm>
            <a:off x="4594357" y="6326796"/>
            <a:ext cx="4549643" cy="276999"/>
          </a:xfrm>
          <a:prstGeom prst="rect">
            <a:avLst/>
          </a:prstGeom>
        </p:spPr>
        <p:txBody>
          <a:bodyPr wrap="none">
            <a:spAutoFit/>
          </a:bodyPr>
          <a:lstStyle/>
          <a:p>
            <a:pPr algn="ctr"/>
            <a:r>
              <a:rPr lang="en-US" sz="1200">
                <a:solidFill>
                  <a:schemeClr val="tx1"/>
                </a:solidFill>
              </a:rPr>
              <a:t>Source: </a:t>
            </a:r>
            <a:r>
              <a:rPr lang="en-US" sz="1200" err="1">
                <a:solidFill>
                  <a:schemeClr val="tx1"/>
                </a:solidFill>
              </a:rPr>
              <a:t>Lebedev</a:t>
            </a:r>
            <a:r>
              <a:rPr lang="en-US" sz="1200">
                <a:solidFill>
                  <a:schemeClr val="tx1"/>
                </a:solidFill>
              </a:rPr>
              <a:t> &amp; </a:t>
            </a:r>
            <a:r>
              <a:rPr lang="en-US" sz="1200" err="1">
                <a:solidFill>
                  <a:schemeClr val="tx1"/>
                </a:solidFill>
              </a:rPr>
              <a:t>Nicolelis</a:t>
            </a:r>
            <a:r>
              <a:rPr lang="en-US" sz="1200">
                <a:solidFill>
                  <a:schemeClr val="tx1"/>
                </a:solidFill>
              </a:rPr>
              <a:t>. Trends in Neuroscience. July 2006.</a:t>
            </a:r>
          </a:p>
        </p:txBody>
      </p:sp>
    </p:spTree>
    <p:extLst>
      <p:ext uri="{BB962C8B-B14F-4D97-AF65-F5344CB8AC3E}">
        <p14:creationId xmlns:p14="http://schemas.microsoft.com/office/powerpoint/2010/main" val="18051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358982692"/>
              </p:ext>
            </p:extLst>
          </p:nvPr>
        </p:nvGraphicFramePr>
        <p:xfrm>
          <a:off x="481915" y="1863000"/>
          <a:ext cx="8118388" cy="3900695"/>
        </p:xfrm>
        <a:graphic>
          <a:graphicData uri="http://schemas.openxmlformats.org/drawingml/2006/chart">
            <c:chart xmlns:c="http://schemas.openxmlformats.org/drawingml/2006/chart" xmlns:r="http://schemas.openxmlformats.org/officeDocument/2006/relationships" r:id="rId4"/>
          </a:graphicData>
        </a:graphic>
      </p:graphicFrame>
      <p:sp>
        <p:nvSpPr>
          <p:cNvPr id="3" name="Rectangle 2"/>
          <p:cNvSpPr/>
          <p:nvPr/>
        </p:nvSpPr>
        <p:spPr>
          <a:xfrm>
            <a:off x="2292472" y="6179551"/>
            <a:ext cx="4572000" cy="276999"/>
          </a:xfrm>
          <a:prstGeom prst="rect">
            <a:avLst/>
          </a:prstGeom>
        </p:spPr>
        <p:txBody>
          <a:bodyPr lIns="91440" tIns="45720" rIns="91440" bIns="45720" anchor="t">
            <a:spAutoFit/>
          </a:bodyPr>
          <a:lstStyle/>
          <a:p>
            <a:pPr algn="ctr"/>
            <a:r>
              <a:rPr lang="en-US" sz="1200">
                <a:solidFill>
                  <a:schemeClr val="dk1"/>
                </a:solidFill>
                <a:latin typeface="Calibri"/>
                <a:ea typeface="Calibri"/>
                <a:cs typeface="Calibri"/>
                <a:sym typeface="Calibri"/>
              </a:rPr>
              <a:t>Source: Speaking of Research. 2021.</a:t>
            </a:r>
            <a:endParaRPr lang="en-US" sz="1200">
              <a:solidFill>
                <a:schemeClr val="dk1"/>
              </a:solidFill>
            </a:endParaRPr>
          </a:p>
        </p:txBody>
      </p:sp>
      <p:sp>
        <p:nvSpPr>
          <p:cNvPr id="6" name="Shape 20">
            <a:extLst>
              <a:ext uri="{FF2B5EF4-FFF2-40B4-BE49-F238E27FC236}">
                <a16:creationId xmlns:a16="http://schemas.microsoft.com/office/drawing/2014/main" id="{6B7487D3-51CF-334B-A4C1-BA79BF67FAED}"/>
              </a:ext>
            </a:extLst>
          </p:cNvPr>
          <p:cNvSpPr/>
          <p:nvPr/>
        </p:nvSpPr>
        <p:spPr>
          <a:xfrm>
            <a:off x="0" y="0"/>
            <a:ext cx="9144000" cy="1006150"/>
          </a:xfrm>
          <a:prstGeom prst="rect">
            <a:avLst/>
          </a:prstGeom>
          <a:solidFill>
            <a:srgbClr val="104B7D"/>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7" name="Shape 99">
            <a:extLst>
              <a:ext uri="{FF2B5EF4-FFF2-40B4-BE49-F238E27FC236}">
                <a16:creationId xmlns:a16="http://schemas.microsoft.com/office/drawing/2014/main" id="{6CAED395-67E5-4A4E-BA44-9A9B96347D87}"/>
              </a:ext>
            </a:extLst>
          </p:cNvPr>
          <p:cNvSpPr txBox="1">
            <a:spLocks/>
          </p:cNvSpPr>
          <p:nvPr/>
        </p:nvSpPr>
        <p:spPr>
          <a:xfrm>
            <a:off x="135927" y="291739"/>
            <a:ext cx="8840889" cy="558556"/>
          </a:xfrm>
          <a:prstGeom prst="rect">
            <a:avLst/>
          </a:prstGeom>
          <a:noFill/>
          <a:ln>
            <a:noFill/>
          </a:ln>
        </p:spPr>
        <p:txBody>
          <a:bodyPr wrap="square" lIns="0" tIns="0" rIns="0" bIns="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pPr indent="-171450">
              <a:buClr>
                <a:srgbClr val="782327"/>
              </a:buClr>
              <a:buSzPts val="2700"/>
            </a:pPr>
            <a:r>
              <a:rPr lang="en-US" sz="2700" b="1">
                <a:solidFill>
                  <a:schemeClr val="bg1"/>
                </a:solidFill>
              </a:rPr>
              <a:t>Laboratory Animals: </a:t>
            </a:r>
            <a:r>
              <a:rPr lang="en-US" sz="2700">
                <a:solidFill>
                  <a:schemeClr val="bg1"/>
                </a:solidFill>
              </a:rPr>
              <a:t>‘Partners’ in biomedical innovation</a:t>
            </a:r>
            <a:endParaRPr lang="en-US" sz="2700" b="1">
              <a:solidFill>
                <a:schemeClr val="bg1"/>
              </a:solidFill>
            </a:endParaRPr>
          </a:p>
        </p:txBody>
      </p:sp>
      <p:sp>
        <p:nvSpPr>
          <p:cNvPr id="12" name="Rectangle 11">
            <a:extLst>
              <a:ext uri="{FF2B5EF4-FFF2-40B4-BE49-F238E27FC236}">
                <a16:creationId xmlns:a16="http://schemas.microsoft.com/office/drawing/2014/main" id="{5C58E9DC-FD6C-3A41-9345-0D316EDE7DD8}"/>
              </a:ext>
            </a:extLst>
          </p:cNvPr>
          <p:cNvSpPr/>
          <p:nvPr/>
        </p:nvSpPr>
        <p:spPr>
          <a:xfrm>
            <a:off x="3067581" y="1142034"/>
            <a:ext cx="3008837" cy="378886"/>
          </a:xfrm>
          <a:prstGeom prst="rect">
            <a:avLst/>
          </a:prstGeom>
        </p:spPr>
        <p:txBody>
          <a:bodyPr wrap="none">
            <a:spAutoFit/>
          </a:bodyPr>
          <a:lstStyle/>
          <a:p>
            <a:pPr algn="ctr">
              <a:defRPr sz="1862" b="0" i="0" u="none" strike="noStrike" kern="1200" spc="0" baseline="0">
                <a:solidFill>
                  <a:srgbClr val="000000">
                    <a:lumMod val="65000"/>
                    <a:lumOff val="35000"/>
                  </a:srgbClr>
                </a:solidFill>
                <a:latin typeface="+mn-lt"/>
                <a:ea typeface="+mn-ea"/>
                <a:cs typeface="+mn-cs"/>
              </a:defRPr>
            </a:pPr>
            <a:r>
              <a:rPr lang="en-US" sz="1862" kern="1200">
                <a:solidFill>
                  <a:srgbClr val="782327"/>
                </a:solidFill>
                <a:latin typeface="+mn-lt"/>
                <a:ea typeface="+mn-ea"/>
                <a:cs typeface="+mn-cs"/>
              </a:rPr>
              <a:t>Laboratory Animals in U.S.</a:t>
            </a:r>
          </a:p>
        </p:txBody>
      </p:sp>
      <p:pic>
        <p:nvPicPr>
          <p:cNvPr id="2" name="Picture 1" descr="A pie chart with numbers and text&#10;&#10;Description automatically generated">
            <a:extLst>
              <a:ext uri="{FF2B5EF4-FFF2-40B4-BE49-F238E27FC236}">
                <a16:creationId xmlns:a16="http://schemas.microsoft.com/office/drawing/2014/main" id="{E961439E-9071-DC61-01E3-0C5029005310}"/>
              </a:ext>
            </a:extLst>
          </p:cNvPr>
          <p:cNvPicPr>
            <a:picLocks noChangeAspect="1"/>
          </p:cNvPicPr>
          <p:nvPr/>
        </p:nvPicPr>
        <p:blipFill>
          <a:blip r:embed="rId5"/>
          <a:stretch>
            <a:fillRect/>
          </a:stretch>
        </p:blipFill>
        <p:spPr>
          <a:xfrm>
            <a:off x="346856" y="1520921"/>
            <a:ext cx="8463233" cy="4658630"/>
          </a:xfrm>
          <a:prstGeom prst="rect">
            <a:avLst/>
          </a:prstGeom>
          <a:ln>
            <a:solidFill>
              <a:schemeClr val="bg1"/>
            </a:solidFill>
          </a:ln>
        </p:spPr>
      </p:pic>
    </p:spTree>
    <p:extLst>
      <p:ext uri="{BB962C8B-B14F-4D97-AF65-F5344CB8AC3E}">
        <p14:creationId xmlns:p14="http://schemas.microsoft.com/office/powerpoint/2010/main" val="2644835073"/>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20">
            <a:extLst>
              <a:ext uri="{FF2B5EF4-FFF2-40B4-BE49-F238E27FC236}">
                <a16:creationId xmlns:a16="http://schemas.microsoft.com/office/drawing/2014/main" id="{6B7487D3-51CF-334B-A4C1-BA79BF67FAED}"/>
              </a:ext>
            </a:extLst>
          </p:cNvPr>
          <p:cNvSpPr/>
          <p:nvPr/>
        </p:nvSpPr>
        <p:spPr>
          <a:xfrm>
            <a:off x="0" y="0"/>
            <a:ext cx="9144000" cy="1006150"/>
          </a:xfrm>
          <a:prstGeom prst="rect">
            <a:avLst/>
          </a:prstGeom>
          <a:solidFill>
            <a:srgbClr val="104B7D"/>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7" name="Shape 99">
            <a:extLst>
              <a:ext uri="{FF2B5EF4-FFF2-40B4-BE49-F238E27FC236}">
                <a16:creationId xmlns:a16="http://schemas.microsoft.com/office/drawing/2014/main" id="{6CAED395-67E5-4A4E-BA44-9A9B96347D87}"/>
              </a:ext>
            </a:extLst>
          </p:cNvPr>
          <p:cNvSpPr txBox="1">
            <a:spLocks/>
          </p:cNvSpPr>
          <p:nvPr/>
        </p:nvSpPr>
        <p:spPr>
          <a:xfrm>
            <a:off x="0" y="289746"/>
            <a:ext cx="8840889" cy="558556"/>
          </a:xfrm>
          <a:prstGeom prst="rect">
            <a:avLst/>
          </a:prstGeom>
          <a:noFill/>
          <a:ln>
            <a:noFill/>
          </a:ln>
        </p:spPr>
        <p:txBody>
          <a:bodyPr wrap="square" lIns="0" tIns="0" rIns="0" bIns="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pPr indent="-171450">
              <a:buClr>
                <a:srgbClr val="782327"/>
              </a:buClr>
              <a:buSzPts val="2700"/>
            </a:pPr>
            <a:r>
              <a:rPr lang="en-US" sz="2000">
                <a:solidFill>
                  <a:schemeClr val="bg1"/>
                </a:solidFill>
              </a:rPr>
              <a:t>The Health and Wellbeing of Animals is Critical for Rigorous Science</a:t>
            </a:r>
          </a:p>
          <a:p>
            <a:pPr indent="-171450">
              <a:buClr>
                <a:srgbClr val="782327"/>
              </a:buClr>
              <a:buSzPts val="2700"/>
            </a:pPr>
            <a:endParaRPr lang="en-US" sz="200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2706" y="4447742"/>
            <a:ext cx="2301247" cy="187870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962" y="1574643"/>
            <a:ext cx="2386690" cy="1867480"/>
          </a:xfrm>
          <a:prstGeom prst="rect">
            <a:avLst/>
          </a:prstGeom>
        </p:spPr>
      </p:pic>
      <p:sp>
        <p:nvSpPr>
          <p:cNvPr id="11" name="Rectangle 10">
            <a:extLst>
              <a:ext uri="{FF2B5EF4-FFF2-40B4-BE49-F238E27FC236}">
                <a16:creationId xmlns:a16="http://schemas.microsoft.com/office/drawing/2014/main" id="{C1A65AA4-1F22-104E-9D96-0685CAC2496A}"/>
              </a:ext>
            </a:extLst>
          </p:cNvPr>
          <p:cNvSpPr/>
          <p:nvPr/>
        </p:nvSpPr>
        <p:spPr>
          <a:xfrm>
            <a:off x="3075480" y="2226462"/>
            <a:ext cx="3058398" cy="3457357"/>
          </a:xfrm>
          <a:prstGeom prst="rect">
            <a:avLst/>
          </a:prstGeom>
        </p:spPr>
        <p:txBody>
          <a:bodyPr wrap="square">
            <a:spAutoFit/>
          </a:bodyPr>
          <a:lstStyle/>
          <a:p>
            <a:pPr lvl="0" algn="ctr">
              <a:spcBef>
                <a:spcPts val="360"/>
              </a:spcBef>
              <a:buClr>
                <a:schemeClr val="dk1"/>
              </a:buClr>
              <a:buSzPts val="1800"/>
            </a:pPr>
            <a:r>
              <a:rPr lang="en-US" sz="1200" b="1" cap="all">
                <a:solidFill>
                  <a:schemeClr val="tx1">
                    <a:lumMod val="75000"/>
                    <a:lumOff val="25000"/>
                  </a:schemeClr>
                </a:solidFill>
              </a:rPr>
              <a:t>Health Care</a:t>
            </a:r>
          </a:p>
          <a:p>
            <a:pPr algn="ctr">
              <a:spcBef>
                <a:spcPts val="360"/>
              </a:spcBef>
              <a:buClr>
                <a:schemeClr val="dk1"/>
              </a:buClr>
              <a:buSzPts val="1800"/>
            </a:pPr>
            <a:r>
              <a:rPr lang="en-US" sz="1200">
                <a:solidFill>
                  <a:schemeClr val="tx1">
                    <a:lumMod val="75000"/>
                    <a:lumOff val="25000"/>
                  </a:schemeClr>
                </a:solidFill>
              </a:rPr>
              <a:t>cared for daily by animal welfare </a:t>
            </a:r>
          </a:p>
          <a:p>
            <a:pPr algn="ctr">
              <a:spcBef>
                <a:spcPts val="360"/>
              </a:spcBef>
              <a:buClr>
                <a:schemeClr val="dk1"/>
              </a:buClr>
              <a:buSzPts val="1800"/>
            </a:pPr>
            <a:r>
              <a:rPr lang="en-US" sz="1200">
                <a:solidFill>
                  <a:schemeClr val="tx1">
                    <a:lumMod val="75000"/>
                    <a:lumOff val="25000"/>
                  </a:schemeClr>
                </a:solidFill>
              </a:rPr>
              <a:t>staff and regularly monitored by veterinarians</a:t>
            </a:r>
            <a:br>
              <a:rPr lang="en-US" sz="1200">
                <a:solidFill>
                  <a:schemeClr val="tx1">
                    <a:lumMod val="75000"/>
                    <a:lumOff val="25000"/>
                  </a:schemeClr>
                </a:solidFill>
              </a:rPr>
            </a:br>
            <a:endParaRPr lang="en-US" sz="1200" b="1" cap="all">
              <a:solidFill>
                <a:schemeClr val="tx1">
                  <a:lumMod val="75000"/>
                  <a:lumOff val="25000"/>
                </a:schemeClr>
              </a:solidFill>
            </a:endParaRPr>
          </a:p>
          <a:p>
            <a:pPr lvl="0" algn="ctr">
              <a:spcBef>
                <a:spcPts val="360"/>
              </a:spcBef>
              <a:buClr>
                <a:schemeClr val="dk1"/>
              </a:buClr>
              <a:buSzPts val="1800"/>
            </a:pPr>
            <a:r>
              <a:rPr lang="en-US" sz="1200" b="1" cap="all">
                <a:solidFill>
                  <a:schemeClr val="tx1">
                    <a:lumMod val="75000"/>
                    <a:lumOff val="25000"/>
                  </a:schemeClr>
                </a:solidFill>
              </a:rPr>
              <a:t>Nutrition </a:t>
            </a:r>
          </a:p>
          <a:p>
            <a:pPr algn="ctr">
              <a:spcBef>
                <a:spcPts val="360"/>
              </a:spcBef>
              <a:buClr>
                <a:schemeClr val="dk1"/>
              </a:buClr>
              <a:buSzPts val="1800"/>
            </a:pPr>
            <a:r>
              <a:rPr lang="en-US" sz="1200">
                <a:solidFill>
                  <a:schemeClr val="tx1">
                    <a:lumMod val="75000"/>
                    <a:lumOff val="25000"/>
                  </a:schemeClr>
                </a:solidFill>
              </a:rPr>
              <a:t>veterinarian approved diet</a:t>
            </a:r>
          </a:p>
          <a:p>
            <a:pPr lvl="0" algn="ctr">
              <a:spcBef>
                <a:spcPts val="360"/>
              </a:spcBef>
              <a:buClr>
                <a:schemeClr val="dk1"/>
              </a:buClr>
              <a:buSzPts val="1800"/>
            </a:pPr>
            <a:br>
              <a:rPr lang="en-US" sz="1200">
                <a:solidFill>
                  <a:schemeClr val="tx1">
                    <a:lumMod val="75000"/>
                    <a:lumOff val="25000"/>
                  </a:schemeClr>
                </a:solidFill>
              </a:rPr>
            </a:br>
            <a:r>
              <a:rPr lang="en-US" sz="1200" b="1" cap="all">
                <a:solidFill>
                  <a:schemeClr val="tx1">
                    <a:lumMod val="75000"/>
                    <a:lumOff val="25000"/>
                  </a:schemeClr>
                </a:solidFill>
              </a:rPr>
              <a:t>Environment</a:t>
            </a:r>
            <a:br>
              <a:rPr lang="en-US" sz="1200">
                <a:solidFill>
                  <a:schemeClr val="tx1">
                    <a:lumMod val="75000"/>
                    <a:lumOff val="25000"/>
                  </a:schemeClr>
                </a:solidFill>
              </a:rPr>
            </a:br>
            <a:r>
              <a:rPr lang="en-US" sz="1200">
                <a:solidFill>
                  <a:schemeClr val="tx1">
                    <a:lumMod val="75000"/>
                    <a:lumOff val="25000"/>
                  </a:schemeClr>
                </a:solidFill>
              </a:rPr>
              <a:t>clean with minimal stressors</a:t>
            </a:r>
          </a:p>
          <a:p>
            <a:pPr lvl="0" algn="ctr">
              <a:spcBef>
                <a:spcPts val="360"/>
              </a:spcBef>
              <a:buClr>
                <a:schemeClr val="dk1"/>
              </a:buClr>
              <a:buSzPts val="1800"/>
            </a:pPr>
            <a:endParaRPr lang="en-US" sz="1200">
              <a:solidFill>
                <a:schemeClr val="tx1">
                  <a:lumMod val="75000"/>
                  <a:lumOff val="25000"/>
                </a:schemeClr>
              </a:solidFill>
            </a:endParaRPr>
          </a:p>
          <a:p>
            <a:pPr lvl="0" algn="ctr">
              <a:spcBef>
                <a:spcPts val="360"/>
              </a:spcBef>
              <a:buClr>
                <a:schemeClr val="dk1"/>
              </a:buClr>
              <a:buSzPts val="1800"/>
            </a:pPr>
            <a:r>
              <a:rPr lang="en-US" sz="1200" b="1" cap="all">
                <a:solidFill>
                  <a:schemeClr val="tx1">
                    <a:lumMod val="75000"/>
                    <a:lumOff val="25000"/>
                  </a:schemeClr>
                </a:solidFill>
              </a:rPr>
              <a:t>Psychological </a:t>
            </a:r>
            <a:br>
              <a:rPr lang="en-US" sz="1200">
                <a:solidFill>
                  <a:schemeClr val="tx1">
                    <a:lumMod val="75000"/>
                    <a:lumOff val="25000"/>
                  </a:schemeClr>
                </a:solidFill>
              </a:rPr>
            </a:br>
            <a:r>
              <a:rPr lang="en-US" sz="1200">
                <a:solidFill>
                  <a:schemeClr val="tx1">
                    <a:lumMod val="75000"/>
                    <a:lumOff val="25000"/>
                  </a:schemeClr>
                </a:solidFill>
              </a:rPr>
              <a:t>species specific enrichment</a:t>
            </a:r>
            <a:br>
              <a:rPr lang="en-US" sz="1200">
                <a:solidFill>
                  <a:schemeClr val="tx1">
                    <a:lumMod val="75000"/>
                    <a:lumOff val="25000"/>
                  </a:schemeClr>
                </a:solidFill>
              </a:rPr>
            </a:br>
            <a:endParaRPr lang="en-US" sz="1200">
              <a:solidFill>
                <a:schemeClr val="tx1">
                  <a:lumMod val="75000"/>
                  <a:lumOff val="25000"/>
                </a:schemeClr>
              </a:solidFill>
            </a:endParaRPr>
          </a:p>
          <a:p>
            <a:pPr lvl="0" algn="ctr">
              <a:spcBef>
                <a:spcPts val="360"/>
              </a:spcBef>
              <a:buClr>
                <a:schemeClr val="dk1"/>
              </a:buClr>
              <a:buSzPts val="1800"/>
            </a:pPr>
            <a:br>
              <a:rPr lang="en-US" sz="1200">
                <a:solidFill>
                  <a:schemeClr val="tx1">
                    <a:lumMod val="75000"/>
                    <a:lumOff val="25000"/>
                  </a:schemeClr>
                </a:solidFill>
              </a:rPr>
            </a:br>
            <a:endParaRPr lang="en-US" sz="1200">
              <a:solidFill>
                <a:schemeClr val="tx1">
                  <a:lumMod val="75000"/>
                  <a:lumOff val="25000"/>
                </a:schemeClr>
              </a:solidFill>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962" y="4447742"/>
            <a:ext cx="2386690" cy="1902212"/>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2706" y="1574643"/>
            <a:ext cx="2301247" cy="1753018"/>
          </a:xfrm>
          <a:prstGeom prst="rect">
            <a:avLst/>
          </a:prstGeom>
        </p:spPr>
      </p:pic>
    </p:spTree>
    <p:extLst>
      <p:ext uri="{BB962C8B-B14F-4D97-AF65-F5344CB8AC3E}">
        <p14:creationId xmlns:p14="http://schemas.microsoft.com/office/powerpoint/2010/main" val="3175003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20">
            <a:extLst>
              <a:ext uri="{FF2B5EF4-FFF2-40B4-BE49-F238E27FC236}">
                <a16:creationId xmlns:a16="http://schemas.microsoft.com/office/drawing/2014/main" id="{6B7487D3-51CF-334B-A4C1-BA79BF67FAED}"/>
              </a:ext>
            </a:extLst>
          </p:cNvPr>
          <p:cNvSpPr/>
          <p:nvPr/>
        </p:nvSpPr>
        <p:spPr>
          <a:xfrm>
            <a:off x="0" y="0"/>
            <a:ext cx="9144000" cy="1006150"/>
          </a:xfrm>
          <a:prstGeom prst="rect">
            <a:avLst/>
          </a:prstGeom>
          <a:solidFill>
            <a:srgbClr val="104B7D"/>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7" name="Shape 99">
            <a:extLst>
              <a:ext uri="{FF2B5EF4-FFF2-40B4-BE49-F238E27FC236}">
                <a16:creationId xmlns:a16="http://schemas.microsoft.com/office/drawing/2014/main" id="{6CAED395-67E5-4A4E-BA44-9A9B96347D87}"/>
              </a:ext>
            </a:extLst>
          </p:cNvPr>
          <p:cNvSpPr txBox="1">
            <a:spLocks/>
          </p:cNvSpPr>
          <p:nvPr/>
        </p:nvSpPr>
        <p:spPr>
          <a:xfrm>
            <a:off x="0" y="289746"/>
            <a:ext cx="8840889" cy="558556"/>
          </a:xfrm>
          <a:prstGeom prst="rect">
            <a:avLst/>
          </a:prstGeom>
          <a:noFill/>
          <a:ln>
            <a:noFill/>
          </a:ln>
        </p:spPr>
        <p:txBody>
          <a:bodyPr wrap="square" lIns="0" tIns="0" rIns="0" bIns="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pPr indent="-171450">
              <a:buClr>
                <a:srgbClr val="782327"/>
              </a:buClr>
              <a:buSzPts val="2700"/>
            </a:pPr>
            <a:r>
              <a:rPr lang="en-US" sz="2000">
                <a:solidFill>
                  <a:schemeClr val="bg1"/>
                </a:solidFill>
              </a:rPr>
              <a:t>Scientific Progress and Ethical Progress </a:t>
            </a:r>
          </a:p>
        </p:txBody>
      </p:sp>
      <p:sp>
        <p:nvSpPr>
          <p:cNvPr id="11" name="Rectangle 10">
            <a:extLst>
              <a:ext uri="{FF2B5EF4-FFF2-40B4-BE49-F238E27FC236}">
                <a16:creationId xmlns:a16="http://schemas.microsoft.com/office/drawing/2014/main" id="{C1A65AA4-1F22-104E-9D96-0685CAC2496A}"/>
              </a:ext>
            </a:extLst>
          </p:cNvPr>
          <p:cNvSpPr/>
          <p:nvPr/>
        </p:nvSpPr>
        <p:spPr>
          <a:xfrm>
            <a:off x="3075480" y="2226462"/>
            <a:ext cx="3058398" cy="461665"/>
          </a:xfrm>
          <a:prstGeom prst="rect">
            <a:avLst/>
          </a:prstGeom>
        </p:spPr>
        <p:txBody>
          <a:bodyPr wrap="square">
            <a:spAutoFit/>
          </a:bodyPr>
          <a:lstStyle/>
          <a:p>
            <a:pPr lvl="0" algn="ctr">
              <a:spcBef>
                <a:spcPts val="360"/>
              </a:spcBef>
              <a:buClr>
                <a:schemeClr val="dk1"/>
              </a:buClr>
              <a:buSzPts val="1800"/>
            </a:pPr>
            <a:br>
              <a:rPr lang="en-US" sz="1200">
                <a:solidFill>
                  <a:schemeClr val="tx1">
                    <a:lumMod val="75000"/>
                    <a:lumOff val="25000"/>
                  </a:schemeClr>
                </a:solidFill>
              </a:rPr>
            </a:br>
            <a:endParaRPr lang="en-US" sz="1200">
              <a:solidFill>
                <a:schemeClr val="tx1">
                  <a:lumMod val="75000"/>
                  <a:lumOff val="25000"/>
                </a:schemeClr>
              </a:solidFill>
            </a:endParaRPr>
          </a:p>
        </p:txBody>
      </p:sp>
      <p:sp>
        <p:nvSpPr>
          <p:cNvPr id="2" name="TextBox 1">
            <a:extLst>
              <a:ext uri="{FF2B5EF4-FFF2-40B4-BE49-F238E27FC236}">
                <a16:creationId xmlns:a16="http://schemas.microsoft.com/office/drawing/2014/main" id="{F4D554EC-53F8-6CA1-61AF-AA6F49444BEC}"/>
              </a:ext>
            </a:extLst>
          </p:cNvPr>
          <p:cNvSpPr txBox="1"/>
          <p:nvPr/>
        </p:nvSpPr>
        <p:spPr>
          <a:xfrm>
            <a:off x="412834" y="1462417"/>
            <a:ext cx="8383689" cy="400110"/>
          </a:xfrm>
          <a:prstGeom prst="rect">
            <a:avLst/>
          </a:prstGeom>
          <a:noFill/>
        </p:spPr>
        <p:txBody>
          <a:bodyPr wrap="square" rtlCol="0">
            <a:spAutoFit/>
          </a:bodyPr>
          <a:lstStyle/>
          <a:p>
            <a:r>
              <a:rPr lang="en-US" sz="2000">
                <a:solidFill>
                  <a:srgbClr val="C00000"/>
                </a:solidFill>
              </a:rPr>
              <a:t>Scientific Progress and Ethical Progress should go hand-in-hand</a:t>
            </a:r>
          </a:p>
        </p:txBody>
      </p:sp>
      <p:sp>
        <p:nvSpPr>
          <p:cNvPr id="5" name="TextBox 4">
            <a:extLst>
              <a:ext uri="{FF2B5EF4-FFF2-40B4-BE49-F238E27FC236}">
                <a16:creationId xmlns:a16="http://schemas.microsoft.com/office/drawing/2014/main" id="{2C3F0B30-6F8E-EF75-1641-14A3DDC39F65}"/>
              </a:ext>
            </a:extLst>
          </p:cNvPr>
          <p:cNvSpPr txBox="1"/>
          <p:nvPr/>
        </p:nvSpPr>
        <p:spPr>
          <a:xfrm>
            <a:off x="533400" y="2019300"/>
            <a:ext cx="8293334" cy="3139321"/>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800"/>
              <a:t>Scientists take what they learn via the scientific process and turn that into ethical advancements </a:t>
            </a:r>
          </a:p>
          <a:p>
            <a:pPr marL="285750" indent="-285750">
              <a:buFont typeface="Arial" panose="020B0604020202020204" pitchFamily="34" charset="0"/>
              <a:buChar char="•"/>
            </a:pPr>
            <a:r>
              <a:rPr lang="en-US" sz="1800"/>
              <a:t>Examples: </a:t>
            </a:r>
          </a:p>
          <a:p>
            <a:pPr marL="742950" lvl="3" indent="-285750">
              <a:buFont typeface="Arial" panose="020B0604020202020204" pitchFamily="34" charset="0"/>
              <a:buChar char="•"/>
            </a:pPr>
            <a:r>
              <a:rPr lang="en-US" sz="1800"/>
              <a:t>Scientists learned that nursery rearing of monkey's results in abnormal behavior, so many scientists are turning to other methods such as developmental studies in naturalistic contexts </a:t>
            </a:r>
          </a:p>
          <a:p>
            <a:pPr marL="742950" lvl="3" indent="-285750">
              <a:buFont typeface="Arial" panose="020B0604020202020204" pitchFamily="34" charset="0"/>
              <a:buChar char="•"/>
            </a:pPr>
            <a:r>
              <a:rPr lang="en-US" sz="1800"/>
              <a:t>Scientists now understand that how samples are collected (sedated vs “forced” vs “PRT”) has influences on many biological factors </a:t>
            </a:r>
          </a:p>
          <a:p>
            <a:pPr marL="742950" lvl="3" indent="-285750">
              <a:buFont typeface="Arial" panose="020B0604020202020204" pitchFamily="34" charset="0"/>
              <a:buChar char="•"/>
            </a:pPr>
            <a:r>
              <a:rPr lang="en-US" sz="1800"/>
              <a:t>Scientists now know that the animal’s environment can impact immune function which has consequences for disease progression and treatments </a:t>
            </a:r>
          </a:p>
        </p:txBody>
      </p:sp>
    </p:spTree>
    <p:extLst>
      <p:ext uri="{BB962C8B-B14F-4D97-AF65-F5344CB8AC3E}">
        <p14:creationId xmlns:p14="http://schemas.microsoft.com/office/powerpoint/2010/main" val="2871071874"/>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Custom 4">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23332"/>
      </a:hlink>
      <a:folHlink>
        <a:srgbClr val="4648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F5BDF88AB9D394B8E2C2605654B92D4" ma:contentTypeVersion="20" ma:contentTypeDescription="Create a new document." ma:contentTypeScope="" ma:versionID="c047d63c37da445ad94b53559f4b0083">
  <xsd:schema xmlns:xsd="http://www.w3.org/2001/XMLSchema" xmlns:xs="http://www.w3.org/2001/XMLSchema" xmlns:p="http://schemas.microsoft.com/office/2006/metadata/properties" xmlns:ns2="766570ce-3f43-4a49-ae92-fee8cc37aa09" xmlns:ns3="3637393e-57ac-4907-9ee4-bd63a3e29a85" targetNamespace="http://schemas.microsoft.com/office/2006/metadata/properties" ma:root="true" ma:fieldsID="7a2283a5a95494f88962f80542abd19a" ns2:_="" ns3:_="">
    <xsd:import namespace="766570ce-3f43-4a49-ae92-fee8cc37aa09"/>
    <xsd:import namespace="3637393e-57ac-4907-9ee4-bd63a3e29a8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Track1"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6570ce-3f43-4a49-ae92-fee8cc37aa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5db3c87-ec40-4b29-9829-a55720b0be5b"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Track1" ma:index="22" nillable="true" ma:displayName="Track " ma:format="Dropdown" ma:internalName="Track1">
      <xsd:simpleType>
        <xsd:union memberTypes="dms:Text">
          <xsd:simpleType>
            <xsd:restriction base="dms:Choice">
              <xsd:enumeration value="Career Skills"/>
              <xsd:enumeration value="Career Path"/>
              <xsd:enumeration value="Research Skills"/>
              <xsd:enumeration value="Diversity and Inclusion"/>
              <xsd:enumeration value="Science Communication"/>
              <xsd:enumeration value="Neuroscience Education"/>
              <xsd:enumeration value="Misc."/>
            </xsd:restriction>
          </xsd:simpleType>
        </xsd:union>
      </xsd:simpleType>
    </xsd:element>
    <xsd:element name="MediaLengthInSeconds" ma:index="23" nillable="true" ma:displayName="MediaLengthInSeconds" ma:hidden="true" ma:internalName="MediaLengthInSeconds" ma:readOnly="true">
      <xsd:simpleType>
        <xsd:restriction base="dms:Unknown"/>
      </xsd:simpleType>
    </xsd:element>
    <xsd:element name="MediaServiceLocation" ma:index="24" nillable="true" ma:displayName="Location" ma:indexed="true" ma:internalName="MediaServiceLocation"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637393e-57ac-4907-9ee4-bd63a3e29a8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8c63b9e7-a217-440c-b518-c8e92d71471e}" ma:internalName="TaxCatchAll" ma:showField="CatchAllData" ma:web="3637393e-57ac-4907-9ee4-bd63a3e29a8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637393e-57ac-4907-9ee4-bd63a3e29a85" xsi:nil="true"/>
    <lcf76f155ced4ddcb4097134ff3c332f xmlns="766570ce-3f43-4a49-ae92-fee8cc37aa09">
      <Terms xmlns="http://schemas.microsoft.com/office/infopath/2007/PartnerControls"/>
    </lcf76f155ced4ddcb4097134ff3c332f>
    <Track1 xmlns="766570ce-3f43-4a49-ae92-fee8cc37aa09" xsi:nil="true"/>
  </documentManagement>
</p:properties>
</file>

<file path=customXml/itemProps1.xml><?xml version="1.0" encoding="utf-8"?>
<ds:datastoreItem xmlns:ds="http://schemas.openxmlformats.org/officeDocument/2006/customXml" ds:itemID="{2C84377F-41E7-4679-8FC7-C905533FB816}">
  <ds:schemaRefs>
    <ds:schemaRef ds:uri="3637393e-57ac-4907-9ee4-bd63a3e29a85"/>
    <ds:schemaRef ds:uri="766570ce-3f43-4a49-ae92-fee8cc37aa0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8FCEB4E-AF42-4BA1-9D3E-3334C50A6B49}">
  <ds:schemaRefs>
    <ds:schemaRef ds:uri="http://schemas.microsoft.com/sharepoint/v3/contenttype/forms"/>
  </ds:schemaRefs>
</ds:datastoreItem>
</file>

<file path=customXml/itemProps3.xml><?xml version="1.0" encoding="utf-8"?>
<ds:datastoreItem xmlns:ds="http://schemas.openxmlformats.org/officeDocument/2006/customXml" ds:itemID="{C82A328B-EFA9-45BD-90DD-03025400E7C8}">
  <ds:schemaRefs>
    <ds:schemaRef ds:uri="3637393e-57ac-4907-9ee4-bd63a3e29a85"/>
    <ds:schemaRef ds:uri="766570ce-3f43-4a49-ae92-fee8cc37aa0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13</Slides>
  <Notes>12</Notes>
  <HiddenSlides>0</HiddenSlide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The Role of Animals in Basic,  Medical, and Veterinary Health Research Revised: 2024</vt:lpstr>
      <vt:lpstr>Why Researchers Select A Specific Animal Model</vt:lpstr>
      <vt:lpstr>PowerPoint Presentation</vt:lpstr>
      <vt:lpstr>PowerPoint Presentation</vt:lpstr>
      <vt:lpstr>Human Health Advances</vt:lpstr>
      <vt:lpstr>Limb Function Through Advances in  Brain Machine Interfaces (BMI)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Animals in Research Content: Why are animals used experimentally?</dc:title>
  <dc:creator>Michael Long</dc:creator>
  <cp:revision>7</cp:revision>
  <dcterms:modified xsi:type="dcterms:W3CDTF">2024-09-24T13:59:57Z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0x0101004D8F5E3890581C4082992ECC2F93573100555AF54AACB71E419FE4DCA0AD6604BB</vt:lpwstr>
  </property>
  <property fmtid="{D5CDD505-2E9C-101B-9397-08002B2CF9AE}" pid="3" name="TaxKeyword">
    <vt:lpwstr/>
  </property>
  <property fmtid="{D5CDD505-2E9C-101B-9397-08002B2CF9AE}" pid="4" name="Function">
    <vt:lpwstr/>
  </property>
  <property fmtid="{D5CDD505-2E9C-101B-9397-08002B2CF9AE}" pid="5" name="Program">
    <vt:lpwstr/>
  </property>
  <property fmtid="{D5CDD505-2E9C-101B-9397-08002B2CF9AE}" pid="6" name="_dlc_DocIdItemGuid">
    <vt:lpwstr>4ff5fd72-efb3-46f2-b5d9-1f535559569a</vt:lpwstr>
  </property>
  <property fmtid="{D5CDD505-2E9C-101B-9397-08002B2CF9AE}" pid="7" name="MediaServiceImageTags">
    <vt:lpwstr/>
  </property>
</Properties>
</file>